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70" r:id="rId3"/>
    <p:sldId id="258" r:id="rId4"/>
    <p:sldId id="259" r:id="rId5"/>
    <p:sldId id="262" r:id="rId6"/>
    <p:sldId id="260" r:id="rId7"/>
    <p:sldId id="261" r:id="rId8"/>
    <p:sldId id="287" r:id="rId9"/>
    <p:sldId id="263" r:id="rId10"/>
    <p:sldId id="264" r:id="rId11"/>
    <p:sldId id="265" r:id="rId12"/>
    <p:sldId id="267" r:id="rId13"/>
    <p:sldId id="266" r:id="rId14"/>
    <p:sldId id="268" r:id="rId15"/>
    <p:sldId id="269" r:id="rId16"/>
    <p:sldId id="273" r:id="rId17"/>
    <p:sldId id="271" r:id="rId18"/>
    <p:sldId id="275" r:id="rId19"/>
    <p:sldId id="272" r:id="rId20"/>
    <p:sldId id="274" r:id="rId21"/>
    <p:sldId id="291" r:id="rId22"/>
    <p:sldId id="276" r:id="rId23"/>
    <p:sldId id="288" r:id="rId24"/>
    <p:sldId id="278" r:id="rId25"/>
    <p:sldId id="280" r:id="rId26"/>
    <p:sldId id="279" r:id="rId27"/>
    <p:sldId id="290" r:id="rId28"/>
    <p:sldId id="286" r:id="rId29"/>
    <p:sldId id="284" r:id="rId30"/>
    <p:sldId id="292" r:id="rId31"/>
    <p:sldId id="285" r:id="rId32"/>
    <p:sldId id="289" r:id="rId33"/>
    <p:sldId id="281" r:id="rId34"/>
    <p:sldId id="277" r:id="rId35"/>
    <p:sldId id="282" r:id="rId36"/>
    <p:sldId id="28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C243"/>
    <a:srgbClr val="055A70"/>
    <a:srgbClr val="F9A04A"/>
    <a:srgbClr val="FFFFFF"/>
    <a:srgbClr val="6DB8BE"/>
    <a:srgbClr val="099CC0"/>
    <a:srgbClr val="F396C1"/>
    <a:srgbClr val="1F75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7817" autoAdjust="0"/>
  </p:normalViewPr>
  <p:slideViewPr>
    <p:cSldViewPr snapToGrid="0">
      <p:cViewPr varScale="1">
        <p:scale>
          <a:sx n="88" d="100"/>
          <a:sy n="88" d="100"/>
        </p:scale>
        <p:origin x="14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A6C4BB-4FA0-4B83-9C88-822B56796E66}" type="doc">
      <dgm:prSet loTypeId="urn:microsoft.com/office/officeart/2005/8/layout/process2" loCatId="process" qsTypeId="urn:microsoft.com/office/officeart/2005/8/quickstyle/simple1" qsCatId="simple" csTypeId="urn:microsoft.com/office/officeart/2005/8/colors/accent1_2" csCatId="accent1" phldr="1"/>
      <dgm:spPr/>
    </dgm:pt>
    <dgm:pt modelId="{769A21A6-1CE3-4317-9871-EB0E01773143}">
      <dgm:prSet phldrT="[Text]"/>
      <dgm:spPr>
        <a:solidFill>
          <a:schemeClr val="accent2">
            <a:lumMod val="60000"/>
            <a:lumOff val="40000"/>
          </a:schemeClr>
        </a:solidFill>
      </dgm:spPr>
      <dgm:t>
        <a:bodyPr/>
        <a:lstStyle/>
        <a:p>
          <a:r>
            <a:rPr lang="en-AU" dirty="0">
              <a:solidFill>
                <a:schemeClr val="tx1"/>
              </a:solidFill>
            </a:rPr>
            <a:t>State government guidance </a:t>
          </a:r>
        </a:p>
      </dgm:t>
    </dgm:pt>
    <dgm:pt modelId="{85C76065-86BB-4B11-8A6D-FC4C1CB399BB}" type="parTrans" cxnId="{888558B6-C756-4556-8188-B6D46209EF1A}">
      <dgm:prSet/>
      <dgm:spPr/>
      <dgm:t>
        <a:bodyPr/>
        <a:lstStyle/>
        <a:p>
          <a:endParaRPr lang="en-AU"/>
        </a:p>
      </dgm:t>
    </dgm:pt>
    <dgm:pt modelId="{8D8227DA-A0C5-4364-8419-D3535817CD61}" type="sibTrans" cxnId="{888558B6-C756-4556-8188-B6D46209EF1A}">
      <dgm:prSet/>
      <dgm:spPr/>
      <dgm:t>
        <a:bodyPr/>
        <a:lstStyle/>
        <a:p>
          <a:endParaRPr lang="en-AU"/>
        </a:p>
      </dgm:t>
    </dgm:pt>
    <dgm:pt modelId="{02E5722D-C2FA-4B90-A568-13AD4CC39C2F}">
      <dgm:prSet phldrT="[Text]"/>
      <dgm:spPr>
        <a:solidFill>
          <a:schemeClr val="accent2">
            <a:lumMod val="60000"/>
            <a:lumOff val="40000"/>
          </a:schemeClr>
        </a:solidFill>
      </dgm:spPr>
      <dgm:t>
        <a:bodyPr/>
        <a:lstStyle/>
        <a:p>
          <a:r>
            <a:rPr lang="en-AU" dirty="0">
              <a:solidFill>
                <a:schemeClr val="tx1"/>
              </a:solidFill>
            </a:rPr>
            <a:t>Analysis against similar examples in council area/state </a:t>
          </a:r>
        </a:p>
      </dgm:t>
    </dgm:pt>
    <dgm:pt modelId="{88BE2495-5FD3-455A-9642-A381E794DF56}" type="parTrans" cxnId="{D1D690BF-9DA3-4F4A-A94A-FEF7CED9FBD7}">
      <dgm:prSet/>
      <dgm:spPr/>
      <dgm:t>
        <a:bodyPr/>
        <a:lstStyle/>
        <a:p>
          <a:endParaRPr lang="en-AU"/>
        </a:p>
      </dgm:t>
    </dgm:pt>
    <dgm:pt modelId="{DD21B4EA-0B81-4D4A-94ED-78E4D02929EB}" type="sibTrans" cxnId="{D1D690BF-9DA3-4F4A-A94A-FEF7CED9FBD7}">
      <dgm:prSet/>
      <dgm:spPr/>
      <dgm:t>
        <a:bodyPr/>
        <a:lstStyle/>
        <a:p>
          <a:endParaRPr lang="en-AU"/>
        </a:p>
      </dgm:t>
    </dgm:pt>
    <dgm:pt modelId="{DE53CB7A-91D6-4F5D-B6AD-7B27232F1B58}">
      <dgm:prSet phldrT="[Text]"/>
      <dgm:spPr>
        <a:solidFill>
          <a:schemeClr val="accent2">
            <a:lumMod val="60000"/>
            <a:lumOff val="40000"/>
          </a:schemeClr>
        </a:solidFill>
      </dgm:spPr>
      <dgm:t>
        <a:bodyPr/>
        <a:lstStyle/>
        <a:p>
          <a:r>
            <a:rPr lang="en-AU" dirty="0">
              <a:solidFill>
                <a:schemeClr val="tx1"/>
              </a:solidFill>
            </a:rPr>
            <a:t>Properties must meet specific criteria</a:t>
          </a:r>
        </a:p>
      </dgm:t>
    </dgm:pt>
    <dgm:pt modelId="{6C0D4CDC-D57C-49D4-A074-A31544D839C4}" type="parTrans" cxnId="{F05E37BB-6303-4A5B-A54F-5C9BA917485F}">
      <dgm:prSet/>
      <dgm:spPr/>
      <dgm:t>
        <a:bodyPr/>
        <a:lstStyle/>
        <a:p>
          <a:endParaRPr lang="en-AU"/>
        </a:p>
      </dgm:t>
    </dgm:pt>
    <dgm:pt modelId="{97DCFD5D-1AB4-4432-8063-EC5539101478}" type="sibTrans" cxnId="{F05E37BB-6303-4A5B-A54F-5C9BA917485F}">
      <dgm:prSet/>
      <dgm:spPr/>
      <dgm:t>
        <a:bodyPr/>
        <a:lstStyle/>
        <a:p>
          <a:endParaRPr lang="en-AU"/>
        </a:p>
      </dgm:t>
    </dgm:pt>
    <dgm:pt modelId="{34F3D080-DCCA-43E0-9718-5552988D32A9}">
      <dgm:prSet phldrT="[Text]"/>
      <dgm:spPr>
        <a:solidFill>
          <a:schemeClr val="accent2">
            <a:lumMod val="60000"/>
            <a:lumOff val="40000"/>
          </a:schemeClr>
        </a:solidFill>
      </dgm:spPr>
      <dgm:t>
        <a:bodyPr/>
        <a:lstStyle/>
        <a:p>
          <a:r>
            <a:rPr lang="en-AU" dirty="0">
              <a:solidFill>
                <a:schemeClr val="tx1"/>
              </a:solidFill>
            </a:rPr>
            <a:t>Community consultation and feedback </a:t>
          </a:r>
        </a:p>
      </dgm:t>
    </dgm:pt>
    <dgm:pt modelId="{F231939F-20E9-4CDD-BB03-0B0AE6182B61}" type="parTrans" cxnId="{0B479DB2-AD68-4251-A86F-23F0D3CBFE7F}">
      <dgm:prSet/>
      <dgm:spPr/>
      <dgm:t>
        <a:bodyPr/>
        <a:lstStyle/>
        <a:p>
          <a:endParaRPr lang="en-AU"/>
        </a:p>
      </dgm:t>
    </dgm:pt>
    <dgm:pt modelId="{F766F107-9A0A-400B-965D-1B9C7DC63AED}" type="sibTrans" cxnId="{0B479DB2-AD68-4251-A86F-23F0D3CBFE7F}">
      <dgm:prSet/>
      <dgm:spPr/>
      <dgm:t>
        <a:bodyPr/>
        <a:lstStyle/>
        <a:p>
          <a:endParaRPr lang="en-AU"/>
        </a:p>
      </dgm:t>
    </dgm:pt>
    <dgm:pt modelId="{C900E4F3-09F9-47B7-A2D5-8E822E905F27}" type="pres">
      <dgm:prSet presAssocID="{E8A6C4BB-4FA0-4B83-9C88-822B56796E66}" presName="linearFlow" presStyleCnt="0">
        <dgm:presLayoutVars>
          <dgm:resizeHandles val="exact"/>
        </dgm:presLayoutVars>
      </dgm:prSet>
      <dgm:spPr/>
    </dgm:pt>
    <dgm:pt modelId="{C738CC18-2B78-4C75-B5A0-262B1BEDB7ED}" type="pres">
      <dgm:prSet presAssocID="{769A21A6-1CE3-4317-9871-EB0E01773143}" presName="node" presStyleLbl="node1" presStyleIdx="0" presStyleCnt="4" custScaleX="174851">
        <dgm:presLayoutVars>
          <dgm:bulletEnabled val="1"/>
        </dgm:presLayoutVars>
      </dgm:prSet>
      <dgm:spPr/>
    </dgm:pt>
    <dgm:pt modelId="{FC303C85-3343-4567-A169-22409B05AA60}" type="pres">
      <dgm:prSet presAssocID="{8D8227DA-A0C5-4364-8419-D3535817CD61}" presName="sibTrans" presStyleLbl="sibTrans2D1" presStyleIdx="0" presStyleCnt="3"/>
      <dgm:spPr/>
    </dgm:pt>
    <dgm:pt modelId="{705DE936-43E0-4BA6-B70C-13230E2CC461}" type="pres">
      <dgm:prSet presAssocID="{8D8227DA-A0C5-4364-8419-D3535817CD61}" presName="connectorText" presStyleLbl="sibTrans2D1" presStyleIdx="0" presStyleCnt="3"/>
      <dgm:spPr/>
    </dgm:pt>
    <dgm:pt modelId="{A41CB600-0CF6-427E-8CF4-A7BDCE5C834F}" type="pres">
      <dgm:prSet presAssocID="{02E5722D-C2FA-4B90-A568-13AD4CC39C2F}" presName="node" presStyleLbl="node1" presStyleIdx="1" presStyleCnt="4" custScaleX="174126">
        <dgm:presLayoutVars>
          <dgm:bulletEnabled val="1"/>
        </dgm:presLayoutVars>
      </dgm:prSet>
      <dgm:spPr/>
    </dgm:pt>
    <dgm:pt modelId="{4D322E87-4346-4632-8689-F143ED93A101}" type="pres">
      <dgm:prSet presAssocID="{DD21B4EA-0B81-4D4A-94ED-78E4D02929EB}" presName="sibTrans" presStyleLbl="sibTrans2D1" presStyleIdx="1" presStyleCnt="3"/>
      <dgm:spPr/>
    </dgm:pt>
    <dgm:pt modelId="{174767DA-027B-4EA9-885C-5838FC42BBF1}" type="pres">
      <dgm:prSet presAssocID="{DD21B4EA-0B81-4D4A-94ED-78E4D02929EB}" presName="connectorText" presStyleLbl="sibTrans2D1" presStyleIdx="1" presStyleCnt="3"/>
      <dgm:spPr/>
    </dgm:pt>
    <dgm:pt modelId="{D4E6984B-0555-4848-AB4F-8E492E9013AC}" type="pres">
      <dgm:prSet presAssocID="{DE53CB7A-91D6-4F5D-B6AD-7B27232F1B58}" presName="node" presStyleLbl="node1" presStyleIdx="2" presStyleCnt="4" custScaleX="171228">
        <dgm:presLayoutVars>
          <dgm:bulletEnabled val="1"/>
        </dgm:presLayoutVars>
      </dgm:prSet>
      <dgm:spPr/>
    </dgm:pt>
    <dgm:pt modelId="{1738237F-6634-4D26-96D1-0F0B0CE977D3}" type="pres">
      <dgm:prSet presAssocID="{97DCFD5D-1AB4-4432-8063-EC5539101478}" presName="sibTrans" presStyleLbl="sibTrans2D1" presStyleIdx="2" presStyleCnt="3"/>
      <dgm:spPr/>
    </dgm:pt>
    <dgm:pt modelId="{98BD5367-AF4F-4422-B465-D162B853B280}" type="pres">
      <dgm:prSet presAssocID="{97DCFD5D-1AB4-4432-8063-EC5539101478}" presName="connectorText" presStyleLbl="sibTrans2D1" presStyleIdx="2" presStyleCnt="3"/>
      <dgm:spPr/>
    </dgm:pt>
    <dgm:pt modelId="{C2789155-8686-41CE-9CEE-7781569F8A95}" type="pres">
      <dgm:prSet presAssocID="{34F3D080-DCCA-43E0-9718-5552988D32A9}" presName="node" presStyleLbl="node1" presStyleIdx="3" presStyleCnt="4" custScaleX="176300">
        <dgm:presLayoutVars>
          <dgm:bulletEnabled val="1"/>
        </dgm:presLayoutVars>
      </dgm:prSet>
      <dgm:spPr/>
    </dgm:pt>
  </dgm:ptLst>
  <dgm:cxnLst>
    <dgm:cxn modelId="{5F4FAF1F-F042-42FB-8439-133E13873CAF}" type="presOf" srcId="{8D8227DA-A0C5-4364-8419-D3535817CD61}" destId="{705DE936-43E0-4BA6-B70C-13230E2CC461}" srcOrd="1" destOrd="0" presId="urn:microsoft.com/office/officeart/2005/8/layout/process2"/>
    <dgm:cxn modelId="{4840E831-8098-45C9-87B9-28E51757FD7A}" type="presOf" srcId="{DD21B4EA-0B81-4D4A-94ED-78E4D02929EB}" destId="{4D322E87-4346-4632-8689-F143ED93A101}" srcOrd="0" destOrd="0" presId="urn:microsoft.com/office/officeart/2005/8/layout/process2"/>
    <dgm:cxn modelId="{FC78C235-F3F3-4EA9-B956-FA5DEEEB2FA9}" type="presOf" srcId="{E8A6C4BB-4FA0-4B83-9C88-822B56796E66}" destId="{C900E4F3-09F9-47B7-A2D5-8E822E905F27}" srcOrd="0" destOrd="0" presId="urn:microsoft.com/office/officeart/2005/8/layout/process2"/>
    <dgm:cxn modelId="{08248C3C-29CF-4253-B24B-E2E0E932756F}" type="presOf" srcId="{DD21B4EA-0B81-4D4A-94ED-78E4D02929EB}" destId="{174767DA-027B-4EA9-885C-5838FC42BBF1}" srcOrd="1" destOrd="0" presId="urn:microsoft.com/office/officeart/2005/8/layout/process2"/>
    <dgm:cxn modelId="{52728B73-9DA1-49CF-B0E3-6EFA9E670300}" type="presOf" srcId="{DE53CB7A-91D6-4F5D-B6AD-7B27232F1B58}" destId="{D4E6984B-0555-4848-AB4F-8E492E9013AC}" srcOrd="0" destOrd="0" presId="urn:microsoft.com/office/officeart/2005/8/layout/process2"/>
    <dgm:cxn modelId="{F9394B91-44D1-43A6-AEC2-25F24358777F}" type="presOf" srcId="{97DCFD5D-1AB4-4432-8063-EC5539101478}" destId="{1738237F-6634-4D26-96D1-0F0B0CE977D3}" srcOrd="0" destOrd="0" presId="urn:microsoft.com/office/officeart/2005/8/layout/process2"/>
    <dgm:cxn modelId="{3009639F-DB18-4FFB-A56A-2988A0FF5AD4}" type="presOf" srcId="{97DCFD5D-1AB4-4432-8063-EC5539101478}" destId="{98BD5367-AF4F-4422-B465-D162B853B280}" srcOrd="1" destOrd="0" presId="urn:microsoft.com/office/officeart/2005/8/layout/process2"/>
    <dgm:cxn modelId="{DAB287AB-5568-4857-8805-42F9196A7188}" type="presOf" srcId="{769A21A6-1CE3-4317-9871-EB0E01773143}" destId="{C738CC18-2B78-4C75-B5A0-262B1BEDB7ED}" srcOrd="0" destOrd="0" presId="urn:microsoft.com/office/officeart/2005/8/layout/process2"/>
    <dgm:cxn modelId="{0B479DB2-AD68-4251-A86F-23F0D3CBFE7F}" srcId="{E8A6C4BB-4FA0-4B83-9C88-822B56796E66}" destId="{34F3D080-DCCA-43E0-9718-5552988D32A9}" srcOrd="3" destOrd="0" parTransId="{F231939F-20E9-4CDD-BB03-0B0AE6182B61}" sibTransId="{F766F107-9A0A-400B-965D-1B9C7DC63AED}"/>
    <dgm:cxn modelId="{888558B6-C756-4556-8188-B6D46209EF1A}" srcId="{E8A6C4BB-4FA0-4B83-9C88-822B56796E66}" destId="{769A21A6-1CE3-4317-9871-EB0E01773143}" srcOrd="0" destOrd="0" parTransId="{85C76065-86BB-4B11-8A6D-FC4C1CB399BB}" sibTransId="{8D8227DA-A0C5-4364-8419-D3535817CD61}"/>
    <dgm:cxn modelId="{85DBE4B9-86A4-4F41-A9B9-073BE15A33B3}" type="presOf" srcId="{34F3D080-DCCA-43E0-9718-5552988D32A9}" destId="{C2789155-8686-41CE-9CEE-7781569F8A95}" srcOrd="0" destOrd="0" presId="urn:microsoft.com/office/officeart/2005/8/layout/process2"/>
    <dgm:cxn modelId="{F05E37BB-6303-4A5B-A54F-5C9BA917485F}" srcId="{E8A6C4BB-4FA0-4B83-9C88-822B56796E66}" destId="{DE53CB7A-91D6-4F5D-B6AD-7B27232F1B58}" srcOrd="2" destOrd="0" parTransId="{6C0D4CDC-D57C-49D4-A074-A31544D839C4}" sibTransId="{97DCFD5D-1AB4-4432-8063-EC5539101478}"/>
    <dgm:cxn modelId="{D1D690BF-9DA3-4F4A-A94A-FEF7CED9FBD7}" srcId="{E8A6C4BB-4FA0-4B83-9C88-822B56796E66}" destId="{02E5722D-C2FA-4B90-A568-13AD4CC39C2F}" srcOrd="1" destOrd="0" parTransId="{88BE2495-5FD3-455A-9642-A381E794DF56}" sibTransId="{DD21B4EA-0B81-4D4A-94ED-78E4D02929EB}"/>
    <dgm:cxn modelId="{54F99DD7-BE47-47D6-8EBD-68AAC73CFF50}" type="presOf" srcId="{8D8227DA-A0C5-4364-8419-D3535817CD61}" destId="{FC303C85-3343-4567-A169-22409B05AA60}" srcOrd="0" destOrd="0" presId="urn:microsoft.com/office/officeart/2005/8/layout/process2"/>
    <dgm:cxn modelId="{1043F3DC-4678-41BC-BDFC-FF7D8EACFBC4}" type="presOf" srcId="{02E5722D-C2FA-4B90-A568-13AD4CC39C2F}" destId="{A41CB600-0CF6-427E-8CF4-A7BDCE5C834F}" srcOrd="0" destOrd="0" presId="urn:microsoft.com/office/officeart/2005/8/layout/process2"/>
    <dgm:cxn modelId="{ADC5E4DB-268D-4A21-B8F8-8A993E5DF19C}" type="presParOf" srcId="{C900E4F3-09F9-47B7-A2D5-8E822E905F27}" destId="{C738CC18-2B78-4C75-B5A0-262B1BEDB7ED}" srcOrd="0" destOrd="0" presId="urn:microsoft.com/office/officeart/2005/8/layout/process2"/>
    <dgm:cxn modelId="{F64FC517-0417-4793-A43F-C984B555957D}" type="presParOf" srcId="{C900E4F3-09F9-47B7-A2D5-8E822E905F27}" destId="{FC303C85-3343-4567-A169-22409B05AA60}" srcOrd="1" destOrd="0" presId="urn:microsoft.com/office/officeart/2005/8/layout/process2"/>
    <dgm:cxn modelId="{6A6343BA-3FEF-4F07-B794-8E2D258D3CA1}" type="presParOf" srcId="{FC303C85-3343-4567-A169-22409B05AA60}" destId="{705DE936-43E0-4BA6-B70C-13230E2CC461}" srcOrd="0" destOrd="0" presId="urn:microsoft.com/office/officeart/2005/8/layout/process2"/>
    <dgm:cxn modelId="{C49DE79E-4E5A-4FBD-AB87-3A4F4088ABE3}" type="presParOf" srcId="{C900E4F3-09F9-47B7-A2D5-8E822E905F27}" destId="{A41CB600-0CF6-427E-8CF4-A7BDCE5C834F}" srcOrd="2" destOrd="0" presId="urn:microsoft.com/office/officeart/2005/8/layout/process2"/>
    <dgm:cxn modelId="{0340D36B-BE55-420E-8DE8-97777BE32AE1}" type="presParOf" srcId="{C900E4F3-09F9-47B7-A2D5-8E822E905F27}" destId="{4D322E87-4346-4632-8689-F143ED93A101}" srcOrd="3" destOrd="0" presId="urn:microsoft.com/office/officeart/2005/8/layout/process2"/>
    <dgm:cxn modelId="{14DFE6BC-8421-48AD-941E-F661C0E5F822}" type="presParOf" srcId="{4D322E87-4346-4632-8689-F143ED93A101}" destId="{174767DA-027B-4EA9-885C-5838FC42BBF1}" srcOrd="0" destOrd="0" presId="urn:microsoft.com/office/officeart/2005/8/layout/process2"/>
    <dgm:cxn modelId="{B072DB3D-DBF1-4FA3-87F0-113B4CFC0F07}" type="presParOf" srcId="{C900E4F3-09F9-47B7-A2D5-8E822E905F27}" destId="{D4E6984B-0555-4848-AB4F-8E492E9013AC}" srcOrd="4" destOrd="0" presId="urn:microsoft.com/office/officeart/2005/8/layout/process2"/>
    <dgm:cxn modelId="{6E3B1F33-CEE5-459A-AF4A-115A471CEDAF}" type="presParOf" srcId="{C900E4F3-09F9-47B7-A2D5-8E822E905F27}" destId="{1738237F-6634-4D26-96D1-0F0B0CE977D3}" srcOrd="5" destOrd="0" presId="urn:microsoft.com/office/officeart/2005/8/layout/process2"/>
    <dgm:cxn modelId="{8DD7971D-8CE1-49BB-B0E0-799EA7B72522}" type="presParOf" srcId="{1738237F-6634-4D26-96D1-0F0B0CE977D3}" destId="{98BD5367-AF4F-4422-B465-D162B853B280}" srcOrd="0" destOrd="0" presId="urn:microsoft.com/office/officeart/2005/8/layout/process2"/>
    <dgm:cxn modelId="{FCF780F5-42A8-42EE-BCB4-8196911B0C79}" type="presParOf" srcId="{C900E4F3-09F9-47B7-A2D5-8E822E905F27}" destId="{C2789155-8686-41CE-9CEE-7781569F8A95}" srcOrd="6"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38CC18-2B78-4C75-B5A0-262B1BEDB7ED}">
      <dsp:nvSpPr>
        <dsp:cNvPr id="0" name=""/>
        <dsp:cNvSpPr/>
      </dsp:nvSpPr>
      <dsp:spPr>
        <a:xfrm>
          <a:off x="2206064" y="1993"/>
          <a:ext cx="4985871" cy="741551"/>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solidFill>
                <a:schemeClr val="tx1"/>
              </a:solidFill>
            </a:rPr>
            <a:t>State government guidance </a:t>
          </a:r>
        </a:p>
      </dsp:txBody>
      <dsp:txXfrm>
        <a:off x="2227783" y="23712"/>
        <a:ext cx="4942433" cy="698113"/>
      </dsp:txXfrm>
    </dsp:sp>
    <dsp:sp modelId="{FC303C85-3343-4567-A169-22409B05AA60}">
      <dsp:nvSpPr>
        <dsp:cNvPr id="0" name=""/>
        <dsp:cNvSpPr/>
      </dsp:nvSpPr>
      <dsp:spPr>
        <a:xfrm rot="5400000">
          <a:off x="4559959" y="762083"/>
          <a:ext cx="278081" cy="33369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AU" sz="1300" kern="1200"/>
        </a:p>
      </dsp:txBody>
      <dsp:txXfrm rot="-5400000">
        <a:off x="4598891" y="789891"/>
        <a:ext cx="200218" cy="194657"/>
      </dsp:txXfrm>
    </dsp:sp>
    <dsp:sp modelId="{A41CB600-0CF6-427E-8CF4-A7BDCE5C834F}">
      <dsp:nvSpPr>
        <dsp:cNvPr id="0" name=""/>
        <dsp:cNvSpPr/>
      </dsp:nvSpPr>
      <dsp:spPr>
        <a:xfrm>
          <a:off x="2216400" y="1114320"/>
          <a:ext cx="4965198" cy="741551"/>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solidFill>
                <a:schemeClr val="tx1"/>
              </a:solidFill>
            </a:rPr>
            <a:t>Analysis against similar examples in council area/state </a:t>
          </a:r>
        </a:p>
      </dsp:txBody>
      <dsp:txXfrm>
        <a:off x="2238119" y="1136039"/>
        <a:ext cx="4921760" cy="698113"/>
      </dsp:txXfrm>
    </dsp:sp>
    <dsp:sp modelId="{4D322E87-4346-4632-8689-F143ED93A101}">
      <dsp:nvSpPr>
        <dsp:cNvPr id="0" name=""/>
        <dsp:cNvSpPr/>
      </dsp:nvSpPr>
      <dsp:spPr>
        <a:xfrm rot="5400000">
          <a:off x="4559959" y="1874410"/>
          <a:ext cx="278081" cy="33369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AU" sz="1300" kern="1200"/>
        </a:p>
      </dsp:txBody>
      <dsp:txXfrm rot="-5400000">
        <a:off x="4598891" y="1902218"/>
        <a:ext cx="200218" cy="194657"/>
      </dsp:txXfrm>
    </dsp:sp>
    <dsp:sp modelId="{D4E6984B-0555-4848-AB4F-8E492E9013AC}">
      <dsp:nvSpPr>
        <dsp:cNvPr id="0" name=""/>
        <dsp:cNvSpPr/>
      </dsp:nvSpPr>
      <dsp:spPr>
        <a:xfrm>
          <a:off x="2257719" y="2226647"/>
          <a:ext cx="4882561" cy="741551"/>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solidFill>
                <a:schemeClr val="tx1"/>
              </a:solidFill>
            </a:rPr>
            <a:t>Properties must meet specific criteria</a:t>
          </a:r>
        </a:p>
      </dsp:txBody>
      <dsp:txXfrm>
        <a:off x="2279438" y="2248366"/>
        <a:ext cx="4839123" cy="698113"/>
      </dsp:txXfrm>
    </dsp:sp>
    <dsp:sp modelId="{1738237F-6634-4D26-96D1-0F0B0CE977D3}">
      <dsp:nvSpPr>
        <dsp:cNvPr id="0" name=""/>
        <dsp:cNvSpPr/>
      </dsp:nvSpPr>
      <dsp:spPr>
        <a:xfrm rot="5400000">
          <a:off x="4559959" y="2986738"/>
          <a:ext cx="278081" cy="33369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AU" sz="1300" kern="1200"/>
        </a:p>
      </dsp:txBody>
      <dsp:txXfrm rot="-5400000">
        <a:off x="4598891" y="3014546"/>
        <a:ext cx="200218" cy="194657"/>
      </dsp:txXfrm>
    </dsp:sp>
    <dsp:sp modelId="{C2789155-8686-41CE-9CEE-7781569F8A95}">
      <dsp:nvSpPr>
        <dsp:cNvPr id="0" name=""/>
        <dsp:cNvSpPr/>
      </dsp:nvSpPr>
      <dsp:spPr>
        <a:xfrm>
          <a:off x="2185405" y="3338975"/>
          <a:ext cx="5027189" cy="741551"/>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AU" sz="1700" kern="1200" dirty="0">
              <a:solidFill>
                <a:schemeClr val="tx1"/>
              </a:solidFill>
            </a:rPr>
            <a:t>Community consultation and feedback </a:t>
          </a:r>
        </a:p>
      </dsp:txBody>
      <dsp:txXfrm>
        <a:off x="2207124" y="3360694"/>
        <a:ext cx="4983751" cy="698113"/>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650160-D4B6-4712-BDC7-A53774AA4BE9}" type="datetimeFigureOut">
              <a:rPr lang="en-AU" smtClean="0"/>
              <a:t>22/07/2021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9C5FD9-1561-4EAF-8194-09750A7F1690}" type="slidenum">
              <a:rPr lang="en-AU" smtClean="0"/>
              <a:t>‹#›</a:t>
            </a:fld>
            <a:endParaRPr lang="en-AU"/>
          </a:p>
        </p:txBody>
      </p:sp>
    </p:spTree>
    <p:extLst>
      <p:ext uri="{BB962C8B-B14F-4D97-AF65-F5344CB8AC3E}">
        <p14:creationId xmlns:p14="http://schemas.microsoft.com/office/powerpoint/2010/main" val="3352632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council logo</a:t>
            </a:r>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1</a:t>
            </a:fld>
            <a:endParaRPr lang="en-AU"/>
          </a:p>
        </p:txBody>
      </p:sp>
    </p:spTree>
    <p:extLst>
      <p:ext uri="{BB962C8B-B14F-4D97-AF65-F5344CB8AC3E}">
        <p14:creationId xmlns:p14="http://schemas.microsoft.com/office/powerpoint/2010/main" val="2216283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9C5FD9-1561-4EAF-8194-09750A7F1690}" type="slidenum">
              <a:rPr lang="en-AU" smtClean="0"/>
              <a:t>8</a:t>
            </a:fld>
            <a:endParaRPr lang="en-AU"/>
          </a:p>
        </p:txBody>
      </p:sp>
    </p:spTree>
    <p:extLst>
      <p:ext uri="{BB962C8B-B14F-4D97-AF65-F5344CB8AC3E}">
        <p14:creationId xmlns:p14="http://schemas.microsoft.com/office/powerpoint/2010/main" val="1252642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EF9C5FD9-1561-4EAF-8194-09750A7F1690}" type="slidenum">
              <a:rPr lang="en-AU" smtClean="0"/>
              <a:t>9</a:t>
            </a:fld>
            <a:endParaRPr lang="en-AU"/>
          </a:p>
        </p:txBody>
      </p:sp>
    </p:spTree>
    <p:extLst>
      <p:ext uri="{BB962C8B-B14F-4D97-AF65-F5344CB8AC3E}">
        <p14:creationId xmlns:p14="http://schemas.microsoft.com/office/powerpoint/2010/main" val="59353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10</a:t>
            </a:fld>
            <a:endParaRPr lang="en-AU"/>
          </a:p>
        </p:txBody>
      </p:sp>
    </p:spTree>
    <p:extLst>
      <p:ext uri="{BB962C8B-B14F-4D97-AF65-F5344CB8AC3E}">
        <p14:creationId xmlns:p14="http://schemas.microsoft.com/office/powerpoint/2010/main" val="1595854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Again won’t go through this in detail – here is a bit of a snapshot of what has happened the last three years and what the next steps will be </a:t>
            </a:r>
          </a:p>
        </p:txBody>
      </p:sp>
      <p:sp>
        <p:nvSpPr>
          <p:cNvPr id="4" name="Slide Number Placeholder 3"/>
          <p:cNvSpPr>
            <a:spLocks noGrp="1"/>
          </p:cNvSpPr>
          <p:nvPr>
            <p:ph type="sldNum" sz="quarter" idx="5"/>
          </p:nvPr>
        </p:nvSpPr>
        <p:spPr/>
        <p:txBody>
          <a:bodyPr/>
          <a:lstStyle/>
          <a:p>
            <a:fld id="{EF9C5FD9-1561-4EAF-8194-09750A7F1690}" type="slidenum">
              <a:rPr lang="en-AU" smtClean="0"/>
              <a:t>11</a:t>
            </a:fld>
            <a:endParaRPr lang="en-AU"/>
          </a:p>
        </p:txBody>
      </p:sp>
    </p:spTree>
    <p:extLst>
      <p:ext uri="{BB962C8B-B14F-4D97-AF65-F5344CB8AC3E}">
        <p14:creationId xmlns:p14="http://schemas.microsoft.com/office/powerpoint/2010/main" val="42827048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 This is the vision for the corridor </a:t>
            </a:r>
          </a:p>
        </p:txBody>
      </p:sp>
      <p:sp>
        <p:nvSpPr>
          <p:cNvPr id="4" name="Slide Number Placeholder 3"/>
          <p:cNvSpPr>
            <a:spLocks noGrp="1"/>
          </p:cNvSpPr>
          <p:nvPr>
            <p:ph type="sldNum" sz="quarter" idx="5"/>
          </p:nvPr>
        </p:nvSpPr>
        <p:spPr/>
        <p:txBody>
          <a:bodyPr/>
          <a:lstStyle/>
          <a:p>
            <a:fld id="{EF9C5FD9-1561-4EAF-8194-09750A7F1690}" type="slidenum">
              <a:rPr lang="en-AU" smtClean="0"/>
              <a:t>12</a:t>
            </a:fld>
            <a:endParaRPr lang="en-AU"/>
          </a:p>
        </p:txBody>
      </p:sp>
    </p:spTree>
    <p:extLst>
      <p:ext uri="{BB962C8B-B14F-4D97-AF65-F5344CB8AC3E}">
        <p14:creationId xmlns:p14="http://schemas.microsoft.com/office/powerpoint/2010/main" val="4252193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13</a:t>
            </a:fld>
            <a:endParaRPr lang="en-AU"/>
          </a:p>
        </p:txBody>
      </p:sp>
    </p:spTree>
    <p:extLst>
      <p:ext uri="{BB962C8B-B14F-4D97-AF65-F5344CB8AC3E}">
        <p14:creationId xmlns:p14="http://schemas.microsoft.com/office/powerpoint/2010/main" val="3849395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AU" dirty="0"/>
              <a:t>So in response to the LAP and background work, we have three main areas we’re focusing on – employment, built form and heritage – and I’ll talk through each of these now. </a:t>
            </a:r>
          </a:p>
          <a:p>
            <a:pPr marL="171450" indent="-171450">
              <a:buFontTx/>
              <a:buChar char="-"/>
            </a:pPr>
            <a:r>
              <a:rPr lang="en-AU" dirty="0"/>
              <a:t>We did a survey of what people were most interested in for this session and all of these scored highly, so we’ll touch on each </a:t>
            </a:r>
          </a:p>
        </p:txBody>
      </p:sp>
      <p:sp>
        <p:nvSpPr>
          <p:cNvPr id="4" name="Slide Number Placeholder 3"/>
          <p:cNvSpPr>
            <a:spLocks noGrp="1"/>
          </p:cNvSpPr>
          <p:nvPr>
            <p:ph type="sldNum" sz="quarter" idx="5"/>
          </p:nvPr>
        </p:nvSpPr>
        <p:spPr/>
        <p:txBody>
          <a:bodyPr/>
          <a:lstStyle/>
          <a:p>
            <a:fld id="{EF9C5FD9-1561-4EAF-8194-09750A7F1690}" type="slidenum">
              <a:rPr lang="en-AU" smtClean="0"/>
              <a:t>14</a:t>
            </a:fld>
            <a:endParaRPr lang="en-AU"/>
          </a:p>
        </p:txBody>
      </p:sp>
    </p:spTree>
    <p:extLst>
      <p:ext uri="{BB962C8B-B14F-4D97-AF65-F5344CB8AC3E}">
        <p14:creationId xmlns:p14="http://schemas.microsoft.com/office/powerpoint/2010/main" val="2242296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highlight>
                  <a:srgbClr val="00FF00"/>
                </a:highlight>
              </a:rPr>
              <a:t>Key drive for the proposed change from Industrial 3 to Commercial 2 and 3 zone is that is allows a greater diversity of businesses in the corridor including emerging office accommodation, high tech warehouses and some manufacturing and industry. In Commercial 2 and 3 zones “offices uses are as of right” where the current Industrial 3 zone  generally requires a planning permit.  The Commercial 2 zone does not allow for residential uses therefore supports development of an  employment precinct “ creating jobs” reflecting the growth in higher skilled workers living and working in Darebin. The Commercial  zone is ear marked for the Fort Knox storage site given the  size </a:t>
            </a:r>
            <a:r>
              <a:rPr lang="en-AU" b="1" dirty="0">
                <a:highlight>
                  <a:srgbClr val="00FF00"/>
                </a:highlight>
              </a:rPr>
              <a:t>and</a:t>
            </a:r>
            <a:r>
              <a:rPr lang="en-AU" dirty="0">
                <a:highlight>
                  <a:srgbClr val="00FF00"/>
                </a:highlight>
              </a:rPr>
              <a:t> existing capital improvements. The Commercial 3 zone is considered appropriate as it will  still allow  for industrial, commercial office and other employment generating options however allows limited residential uses. Hence its primary focus is still as an employment generating Zone Existing business uses on Heidelberg Road can continue to operate  and the rezoning will result in rent increases.</a:t>
            </a:r>
            <a:endParaRPr lang="en-US" dirty="0">
              <a:highlight>
                <a:srgbClr val="00FF00"/>
              </a:highlight>
            </a:endParaRPr>
          </a:p>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16</a:t>
            </a:fld>
            <a:endParaRPr lang="en-AU"/>
          </a:p>
        </p:txBody>
      </p:sp>
    </p:spTree>
    <p:extLst>
      <p:ext uri="{BB962C8B-B14F-4D97-AF65-F5344CB8AC3E}">
        <p14:creationId xmlns:p14="http://schemas.microsoft.com/office/powerpoint/2010/main" val="351355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19</a:t>
            </a:fld>
            <a:endParaRPr lang="en-AU"/>
          </a:p>
        </p:txBody>
      </p:sp>
    </p:spTree>
    <p:extLst>
      <p:ext uri="{BB962C8B-B14F-4D97-AF65-F5344CB8AC3E}">
        <p14:creationId xmlns:p14="http://schemas.microsoft.com/office/powerpoint/2010/main" val="4104089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00FF00"/>
                </a:highlight>
              </a:rPr>
              <a:t>Discretionary building height are being considered for the Heidelberg Road corridor rather than Mandatory heights. Discretionary building heights are a “preferred maximum height” and provide flexibility to vary heights based on an assessment of a buildings design and its impact to the amenity of its surrounds.  Mandatory building heights are fixed therefore can provide certainty on the expectations however it can inhibit design it a set height rather then the best design </a:t>
            </a:r>
            <a:r>
              <a:rPr lang="en-US" dirty="0" err="1">
                <a:highlight>
                  <a:srgbClr val="00FF00"/>
                </a:highlight>
              </a:rPr>
              <a:t>ooutcome</a:t>
            </a:r>
            <a:r>
              <a:rPr lang="en-US" dirty="0">
                <a:highlight>
                  <a:srgbClr val="00FF00"/>
                </a:highlight>
              </a:rPr>
              <a:t>.</a:t>
            </a:r>
            <a:r>
              <a:rPr lang="en-US" dirty="0">
                <a:solidFill>
                  <a:srgbClr val="FF0000"/>
                </a:solidFill>
                <a:highlight>
                  <a:srgbClr val="FFFF00"/>
                </a:highlight>
              </a:rPr>
              <a:t> </a:t>
            </a:r>
          </a:p>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20</a:t>
            </a:fld>
            <a:endParaRPr lang="en-AU"/>
          </a:p>
        </p:txBody>
      </p:sp>
    </p:spTree>
    <p:extLst>
      <p:ext uri="{BB962C8B-B14F-4D97-AF65-F5344CB8AC3E}">
        <p14:creationId xmlns:p14="http://schemas.microsoft.com/office/powerpoint/2010/main" val="447985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25</a:t>
            </a:fld>
            <a:endParaRPr lang="en-AU"/>
          </a:p>
        </p:txBody>
      </p:sp>
    </p:spTree>
    <p:extLst>
      <p:ext uri="{BB962C8B-B14F-4D97-AF65-F5344CB8AC3E}">
        <p14:creationId xmlns:p14="http://schemas.microsoft.com/office/powerpoint/2010/main" val="1162683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AU" dirty="0"/>
              <a:t>So in response to the LAP and background work, we have three main areas we’re focusing on – employment, built form and heritage – and I’ll talk through each of these now. </a:t>
            </a:r>
          </a:p>
          <a:p>
            <a:pPr marL="171450" indent="-171450">
              <a:buFontTx/>
              <a:buChar char="-"/>
            </a:pPr>
            <a:r>
              <a:rPr lang="en-AU" dirty="0"/>
              <a:t>We did a survey of what people were most interested in for this session and all of these scored highly, so we’ll touch on each </a:t>
            </a:r>
          </a:p>
        </p:txBody>
      </p:sp>
      <p:sp>
        <p:nvSpPr>
          <p:cNvPr id="4" name="Slide Number Placeholder 3"/>
          <p:cNvSpPr>
            <a:spLocks noGrp="1"/>
          </p:cNvSpPr>
          <p:nvPr>
            <p:ph type="sldNum" sz="quarter" idx="5"/>
          </p:nvPr>
        </p:nvSpPr>
        <p:spPr/>
        <p:txBody>
          <a:bodyPr/>
          <a:lstStyle/>
          <a:p>
            <a:fld id="{EF9C5FD9-1561-4EAF-8194-09750A7F1690}" type="slidenum">
              <a:rPr lang="en-AU" smtClean="0"/>
              <a:t>27</a:t>
            </a:fld>
            <a:endParaRPr lang="en-AU"/>
          </a:p>
        </p:txBody>
      </p:sp>
    </p:spTree>
    <p:extLst>
      <p:ext uri="{BB962C8B-B14F-4D97-AF65-F5344CB8AC3E}">
        <p14:creationId xmlns:p14="http://schemas.microsoft.com/office/powerpoint/2010/main" val="908810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28</a:t>
            </a:fld>
            <a:endParaRPr lang="en-AU"/>
          </a:p>
        </p:txBody>
      </p:sp>
    </p:spTree>
    <p:extLst>
      <p:ext uri="{BB962C8B-B14F-4D97-AF65-F5344CB8AC3E}">
        <p14:creationId xmlns:p14="http://schemas.microsoft.com/office/powerpoint/2010/main" val="5982098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Actions- Call to action for Council – same as project summary doc </a:t>
            </a:r>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29</a:t>
            </a:fld>
            <a:endParaRPr lang="en-AU"/>
          </a:p>
        </p:txBody>
      </p:sp>
    </p:spTree>
    <p:extLst>
      <p:ext uri="{BB962C8B-B14F-4D97-AF65-F5344CB8AC3E}">
        <p14:creationId xmlns:p14="http://schemas.microsoft.com/office/powerpoint/2010/main" val="18496213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Actions- Call to action for Council – same as project summary doc </a:t>
            </a:r>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30</a:t>
            </a:fld>
            <a:endParaRPr lang="en-AU"/>
          </a:p>
        </p:txBody>
      </p:sp>
    </p:spTree>
    <p:extLst>
      <p:ext uri="{BB962C8B-B14F-4D97-AF65-F5344CB8AC3E}">
        <p14:creationId xmlns:p14="http://schemas.microsoft.com/office/powerpoint/2010/main" val="3815142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Actions- Call to action for Council – same as project summary doc </a:t>
            </a:r>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32</a:t>
            </a:fld>
            <a:endParaRPr lang="en-AU"/>
          </a:p>
        </p:txBody>
      </p:sp>
    </p:spTree>
    <p:extLst>
      <p:ext uri="{BB962C8B-B14F-4D97-AF65-F5344CB8AC3E}">
        <p14:creationId xmlns:p14="http://schemas.microsoft.com/office/powerpoint/2010/main" val="3211349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33</a:t>
            </a:fld>
            <a:endParaRPr lang="en-AU"/>
          </a:p>
        </p:txBody>
      </p:sp>
    </p:spTree>
    <p:extLst>
      <p:ext uri="{BB962C8B-B14F-4D97-AF65-F5344CB8AC3E}">
        <p14:creationId xmlns:p14="http://schemas.microsoft.com/office/powerpoint/2010/main" val="3327723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35</a:t>
            </a:fld>
            <a:endParaRPr lang="en-AU"/>
          </a:p>
        </p:txBody>
      </p:sp>
    </p:spTree>
    <p:extLst>
      <p:ext uri="{BB962C8B-B14F-4D97-AF65-F5344CB8AC3E}">
        <p14:creationId xmlns:p14="http://schemas.microsoft.com/office/powerpoint/2010/main" val="4716648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EF9C5FD9-1561-4EAF-8194-09750A7F1690}" type="slidenum">
              <a:rPr lang="en-AU" smtClean="0"/>
              <a:t>36</a:t>
            </a:fld>
            <a:endParaRPr lang="en-AU"/>
          </a:p>
        </p:txBody>
      </p:sp>
    </p:spTree>
    <p:extLst>
      <p:ext uri="{BB962C8B-B14F-4D97-AF65-F5344CB8AC3E}">
        <p14:creationId xmlns:p14="http://schemas.microsoft.com/office/powerpoint/2010/main" val="3108940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9E325-D779-4A96-9FA2-96DD71F7B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62B2D11-0E7D-4C1C-A0B8-D8306733C5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25A48A7-0566-44E4-8E80-6332594332E5}"/>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AF4EC405-0CB7-485C-962E-B112B3DEA62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58D32FA-441E-41BA-8AFE-153D5EB64778}"/>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2573642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1E10A-DAE9-4159-9372-37E6E3E68DA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BF9990E-929D-4404-AEEC-A9739F30BE1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6FAA868-E2E2-4880-B652-5A453842FA87}"/>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40950002-DBC7-42C8-BA47-97D9A12463C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732EEE8-E959-4317-B85A-38C2DC044288}"/>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3659923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800B-6571-4014-A831-B432CDDAF06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C8720C17-5E15-481C-A3F1-88636665DE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E38BC2-BB89-4ACF-BAD4-EE9AA0716152}"/>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091B20DD-71C7-415D-8D2A-1ACD5E4CE71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63BB8F7-FF9B-4C28-A1C6-E4D8AF333951}"/>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72456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01CC8-CF4A-44D1-B201-8D4B0956226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D1CD3F2B-04E0-4FA5-939E-9A0789C872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198BA30-9C9A-424F-9F4F-BFEA2D37C9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B028592-10A4-4115-A3A0-564828E5A67C}"/>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6" name="Footer Placeholder 5">
            <a:extLst>
              <a:ext uri="{FF2B5EF4-FFF2-40B4-BE49-F238E27FC236}">
                <a16:creationId xmlns:a16="http://schemas.microsoft.com/office/drawing/2014/main" id="{BCC924CC-587E-49C5-9AEC-DA473EB12E6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0BED907-60C0-4EEF-8007-6F2C4ED2C1B1}"/>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980338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F232D-5479-4BA9-A82A-2F3AA20D23D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F219A11B-C622-4BB2-814F-18C74E1142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1B4FE3-AF99-49B6-8DBD-6B49A5078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68EF19D8-9E13-438A-9BBC-77FC9D4743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540CF1-F34D-4A5B-A5CA-93F2197539A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6C71584-E050-47F1-8F86-28A81D1221CA}"/>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8" name="Footer Placeholder 7">
            <a:extLst>
              <a:ext uri="{FF2B5EF4-FFF2-40B4-BE49-F238E27FC236}">
                <a16:creationId xmlns:a16="http://schemas.microsoft.com/office/drawing/2014/main" id="{6328A776-7EDB-44AD-B580-F9E308CADA6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BB8A63E6-DDBB-4B38-803A-51054E57381F}"/>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77568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95020-CEC7-4465-9AF4-654B37630A3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A8AB40E7-DDF5-4EF7-87CA-233800B9047E}"/>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4" name="Footer Placeholder 3">
            <a:extLst>
              <a:ext uri="{FF2B5EF4-FFF2-40B4-BE49-F238E27FC236}">
                <a16:creationId xmlns:a16="http://schemas.microsoft.com/office/drawing/2014/main" id="{47290E7D-9411-4109-BD8D-D41361BA9D72}"/>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54AD36A0-DC3B-4F8F-A071-94CE404AA68E}"/>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3458854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97BE80-D2B4-4165-A9B1-AABADE11C147}"/>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3" name="Footer Placeholder 2">
            <a:extLst>
              <a:ext uri="{FF2B5EF4-FFF2-40B4-BE49-F238E27FC236}">
                <a16:creationId xmlns:a16="http://schemas.microsoft.com/office/drawing/2014/main" id="{04767D45-90BF-4511-B0C4-DC992F62A59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60D5A6B-6325-437B-87BB-F228E0B074E8}"/>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322832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04E3-2591-49E8-AAB8-131A6A54FC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190500B-21F1-42B9-912C-C81DD0CFB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3A0554D-66C7-4F0B-AD28-FE576FFD65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3EF4FF-2A51-4015-BBA7-324A34A729A6}"/>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6" name="Footer Placeholder 5">
            <a:extLst>
              <a:ext uri="{FF2B5EF4-FFF2-40B4-BE49-F238E27FC236}">
                <a16:creationId xmlns:a16="http://schemas.microsoft.com/office/drawing/2014/main" id="{C664263E-9031-4389-B5B4-FDE5F592DA2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3535924-AFBB-432A-9320-3015BBF5A022}"/>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2426217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9E75-400E-4B4F-BD20-8E162DE8F5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0CCA41E4-8E8C-46E9-BE9A-03455033AF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FC97D561-1457-4067-B10F-DB5E6EB487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8C481F-7E05-4199-A3A7-523A1C5BAA51}"/>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6" name="Footer Placeholder 5">
            <a:extLst>
              <a:ext uri="{FF2B5EF4-FFF2-40B4-BE49-F238E27FC236}">
                <a16:creationId xmlns:a16="http://schemas.microsoft.com/office/drawing/2014/main" id="{697C8061-E6C2-425D-8690-EC4BC095AC7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69C87FD-F72E-48DA-9734-D5D922CEAD3A}"/>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3628465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87D3-936B-47AD-A7BC-F2649ECF239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DFDE502-68D9-4C5E-B111-9691F17F31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CFA60B6-6CC3-4BA6-BD11-1E04BC463D82}"/>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02023745-BF04-4237-9110-4D6F31B2C31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ACB8ACF-3AA5-466B-9CEC-D9331E61523F}"/>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2464615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D2F7F1-20DF-4FB1-8C8C-934C8B3C97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D172884-E02A-4F52-8422-F72E16AD34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F59A6D9D-0442-4C4D-9502-456276F773B3}"/>
              </a:ext>
            </a:extLst>
          </p:cNvPr>
          <p:cNvSpPr>
            <a:spLocks noGrp="1"/>
          </p:cNvSpPr>
          <p:nvPr>
            <p:ph type="dt" sz="half" idx="10"/>
          </p:nvPr>
        </p:nvSpPr>
        <p:spPr/>
        <p:txBody>
          <a:body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078096AA-BDEB-4AA3-9D19-C5EB0DC83BE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72C9A0D-728F-499F-BF64-48EE668CB6BA}"/>
              </a:ext>
            </a:extLst>
          </p:cNvPr>
          <p:cNvSpPr>
            <a:spLocks noGrp="1"/>
          </p:cNvSpPr>
          <p:nvPr>
            <p:ph type="sldNum" sz="quarter" idx="12"/>
          </p:nvPr>
        </p:nvSpPr>
        <p:spPr/>
        <p:txBody>
          <a:bodyPr/>
          <a:lstStyle/>
          <a:p>
            <a:fld id="{0FCF4359-CD89-42CF-BF90-CF1584D2B0F1}" type="slidenum">
              <a:rPr lang="en-AU" smtClean="0"/>
              <a:t>‹#›</a:t>
            </a:fld>
            <a:endParaRPr lang="en-AU"/>
          </a:p>
        </p:txBody>
      </p:sp>
    </p:spTree>
    <p:extLst>
      <p:ext uri="{BB962C8B-B14F-4D97-AF65-F5344CB8AC3E}">
        <p14:creationId xmlns:p14="http://schemas.microsoft.com/office/powerpoint/2010/main" val="2321222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51F323-026C-4908-B9D4-0ABDB9F5D3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5227251-2899-425E-8345-636F1C769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F907648-FFAD-4155-8C15-20D36F0EAC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BA4BD-47FE-4061-B58B-32452F429C7B}" type="datetimeFigureOut">
              <a:rPr lang="en-AU" smtClean="0"/>
              <a:t>22/07/2021</a:t>
            </a:fld>
            <a:endParaRPr lang="en-AU"/>
          </a:p>
        </p:txBody>
      </p:sp>
      <p:sp>
        <p:nvSpPr>
          <p:cNvPr id="5" name="Footer Placeholder 4">
            <a:extLst>
              <a:ext uri="{FF2B5EF4-FFF2-40B4-BE49-F238E27FC236}">
                <a16:creationId xmlns:a16="http://schemas.microsoft.com/office/drawing/2014/main" id="{46AAF552-0325-4B55-BD1A-45A17D618B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57EE4BF-F85A-4CC3-84A3-B43B66870B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CF4359-CD89-42CF-BF90-CF1584D2B0F1}" type="slidenum">
              <a:rPr lang="en-AU" smtClean="0"/>
              <a:t>‹#›</a:t>
            </a:fld>
            <a:endParaRPr lang="en-AU"/>
          </a:p>
        </p:txBody>
      </p:sp>
    </p:spTree>
    <p:extLst>
      <p:ext uri="{BB962C8B-B14F-4D97-AF65-F5344CB8AC3E}">
        <p14:creationId xmlns:p14="http://schemas.microsoft.com/office/powerpoint/2010/main" val="1064134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2.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27.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3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3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FCAB3-5BFE-4ED4-9A2D-A1EC3149D58E}"/>
              </a:ext>
            </a:extLst>
          </p:cNvPr>
          <p:cNvSpPr>
            <a:spLocks noGrp="1"/>
          </p:cNvSpPr>
          <p:nvPr>
            <p:ph type="ctrTitle"/>
          </p:nvPr>
        </p:nvSpPr>
        <p:spPr>
          <a:xfrm>
            <a:off x="448733" y="516466"/>
            <a:ext cx="6858001" cy="1267926"/>
          </a:xfrm>
        </p:spPr>
        <p:txBody>
          <a:bodyPr>
            <a:normAutofit fontScale="90000"/>
          </a:bodyPr>
          <a:lstStyle/>
          <a:p>
            <a:pPr algn="l"/>
            <a:r>
              <a:rPr lang="en-AU" sz="4400" b="1" dirty="0">
                <a:solidFill>
                  <a:srgbClr val="055A70"/>
                </a:solidFill>
                <a:latin typeface="Styrene A Medium" pitchFamily="50" charset="0"/>
              </a:rPr>
              <a:t>Heidelberg Road Corridor Planning</a:t>
            </a:r>
            <a:endParaRPr lang="en-AU" sz="4400" dirty="0">
              <a:solidFill>
                <a:srgbClr val="055A70"/>
              </a:solidFill>
              <a:latin typeface="Styrene A Medium" pitchFamily="50" charset="0"/>
            </a:endParaRPr>
          </a:p>
        </p:txBody>
      </p:sp>
      <p:sp>
        <p:nvSpPr>
          <p:cNvPr id="4" name="Rectangle 3">
            <a:extLst>
              <a:ext uri="{FF2B5EF4-FFF2-40B4-BE49-F238E27FC236}">
                <a16:creationId xmlns:a16="http://schemas.microsoft.com/office/drawing/2014/main" id="{6170963B-EF5B-4040-9FEB-1444199521A9}"/>
              </a:ext>
            </a:extLst>
          </p:cNvPr>
          <p:cNvSpPr/>
          <p:nvPr/>
        </p:nvSpPr>
        <p:spPr>
          <a:xfrm>
            <a:off x="0" y="3276599"/>
            <a:ext cx="12192000" cy="3581401"/>
          </a:xfrm>
          <a:prstGeom prst="rect">
            <a:avLst/>
          </a:prstGeom>
          <a:solidFill>
            <a:srgbClr val="7DC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7DC243"/>
              </a:solidFill>
            </a:endParaRPr>
          </a:p>
        </p:txBody>
      </p:sp>
      <p:sp>
        <p:nvSpPr>
          <p:cNvPr id="8" name="TextBox 7">
            <a:extLst>
              <a:ext uri="{FF2B5EF4-FFF2-40B4-BE49-F238E27FC236}">
                <a16:creationId xmlns:a16="http://schemas.microsoft.com/office/drawing/2014/main" id="{80202B6A-F31E-490B-833C-0F7BE091ED17}"/>
              </a:ext>
            </a:extLst>
          </p:cNvPr>
          <p:cNvSpPr txBox="1"/>
          <p:nvPr/>
        </p:nvSpPr>
        <p:spPr>
          <a:xfrm>
            <a:off x="448733" y="2361657"/>
            <a:ext cx="6121400" cy="523220"/>
          </a:xfrm>
          <a:prstGeom prst="rect">
            <a:avLst/>
          </a:prstGeom>
          <a:noFill/>
        </p:spPr>
        <p:txBody>
          <a:bodyPr wrap="square">
            <a:spAutoFit/>
          </a:bodyPr>
          <a:lstStyle/>
          <a:p>
            <a:r>
              <a:rPr lang="en-AU" sz="2800" b="1" dirty="0">
                <a:solidFill>
                  <a:srgbClr val="055A70"/>
                </a:solidFill>
                <a:latin typeface="Styrene A Medium" pitchFamily="50" charset="0"/>
              </a:rPr>
              <a:t>Engagement Session</a:t>
            </a:r>
            <a:endParaRPr lang="en-AU" sz="2800" dirty="0">
              <a:solidFill>
                <a:srgbClr val="055A70"/>
              </a:solidFill>
            </a:endParaRPr>
          </a:p>
        </p:txBody>
      </p:sp>
      <p:sp>
        <p:nvSpPr>
          <p:cNvPr id="9" name="Rectangle 8">
            <a:extLst>
              <a:ext uri="{FF2B5EF4-FFF2-40B4-BE49-F238E27FC236}">
                <a16:creationId xmlns:a16="http://schemas.microsoft.com/office/drawing/2014/main" id="{DB524346-43C7-4CA5-8D54-BDC7A140901C}"/>
              </a:ext>
            </a:extLst>
          </p:cNvPr>
          <p:cNvSpPr/>
          <p:nvPr/>
        </p:nvSpPr>
        <p:spPr>
          <a:xfrm>
            <a:off x="567267" y="1982057"/>
            <a:ext cx="982133" cy="145088"/>
          </a:xfrm>
          <a:prstGeom prst="rect">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Parallelogram 10">
            <a:extLst>
              <a:ext uri="{FF2B5EF4-FFF2-40B4-BE49-F238E27FC236}">
                <a16:creationId xmlns:a16="http://schemas.microsoft.com/office/drawing/2014/main" id="{78157DD7-26EB-43BF-BB0F-B0CD3684ADCD}"/>
              </a:ext>
            </a:extLst>
          </p:cNvPr>
          <p:cNvSpPr/>
          <p:nvPr/>
        </p:nvSpPr>
        <p:spPr>
          <a:xfrm rot="10800000">
            <a:off x="6858000" y="0"/>
            <a:ext cx="5333999" cy="6858000"/>
          </a:xfrm>
          <a:prstGeom prst="parallelogram">
            <a:avLst/>
          </a:prstGeom>
          <a:solidFill>
            <a:srgbClr val="055A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descr="Graphical user interface, application&#10;&#10;Description automatically generated">
            <a:extLst>
              <a:ext uri="{FF2B5EF4-FFF2-40B4-BE49-F238E27FC236}">
                <a16:creationId xmlns:a16="http://schemas.microsoft.com/office/drawing/2014/main" id="{78C53D3E-E001-4614-88ED-4679FD94D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267" y="3276599"/>
            <a:ext cx="1586896" cy="780244"/>
          </a:xfrm>
          <a:prstGeom prst="rect">
            <a:avLst/>
          </a:prstGeom>
        </p:spPr>
      </p:pic>
    </p:spTree>
    <p:extLst>
      <p:ext uri="{BB962C8B-B14F-4D97-AF65-F5344CB8AC3E}">
        <p14:creationId xmlns:p14="http://schemas.microsoft.com/office/powerpoint/2010/main" val="3554728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E6731-A3F0-4F9B-9B2A-FBC88E6EF8CB}"/>
              </a:ext>
            </a:extLst>
          </p:cNvPr>
          <p:cNvSpPr>
            <a:spLocks noGrp="1"/>
          </p:cNvSpPr>
          <p:nvPr>
            <p:ph type="title"/>
          </p:nvPr>
        </p:nvSpPr>
        <p:spPr/>
        <p:txBody>
          <a:bodyPr>
            <a:normAutofit/>
          </a:bodyPr>
          <a:lstStyle/>
          <a:p>
            <a:r>
              <a:rPr lang="en-AU" sz="4000" dirty="0">
                <a:solidFill>
                  <a:srgbClr val="055A70"/>
                </a:solidFill>
                <a:latin typeface="Styrene A Medium" pitchFamily="50" charset="0"/>
              </a:rPr>
              <a:t>Acknowledgement of Country</a:t>
            </a:r>
          </a:p>
        </p:txBody>
      </p:sp>
      <p:sp>
        <p:nvSpPr>
          <p:cNvPr id="4" name="Rectangle 3">
            <a:extLst>
              <a:ext uri="{FF2B5EF4-FFF2-40B4-BE49-F238E27FC236}">
                <a16:creationId xmlns:a16="http://schemas.microsoft.com/office/drawing/2014/main" id="{C816CA6D-4961-4CD5-8428-DFFBBE2F49C5}"/>
              </a:ext>
            </a:extLst>
          </p:cNvPr>
          <p:cNvSpPr/>
          <p:nvPr/>
        </p:nvSpPr>
        <p:spPr>
          <a:xfrm>
            <a:off x="0" y="1921933"/>
            <a:ext cx="12192000" cy="4936067"/>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Content Placeholder 2">
            <a:extLst>
              <a:ext uri="{FF2B5EF4-FFF2-40B4-BE49-F238E27FC236}">
                <a16:creationId xmlns:a16="http://schemas.microsoft.com/office/drawing/2014/main" id="{DB43CD3F-7D28-4ECE-8FC3-AB836AC980A9}"/>
              </a:ext>
            </a:extLst>
          </p:cNvPr>
          <p:cNvSpPr>
            <a:spLocks noGrp="1"/>
          </p:cNvSpPr>
          <p:nvPr>
            <p:ph idx="1"/>
          </p:nvPr>
        </p:nvSpPr>
        <p:spPr>
          <a:xfrm>
            <a:off x="838200" y="2336269"/>
            <a:ext cx="10680700" cy="3792388"/>
          </a:xfrm>
        </p:spPr>
        <p:txBody>
          <a:bodyPr>
            <a:normAutofit fontScale="92500" lnSpcReduction="20000"/>
          </a:bodyPr>
          <a:lstStyle/>
          <a:p>
            <a:pPr marL="0" indent="0">
              <a:lnSpc>
                <a:spcPct val="160000"/>
              </a:lnSpc>
              <a:buNone/>
            </a:pPr>
            <a:r>
              <a:rPr lang="en-AU" i="1" baseline="30000" dirty="0">
                <a:solidFill>
                  <a:srgbClr val="F9A04A"/>
                </a:solidFill>
                <a:latin typeface="Styrene A Regular" pitchFamily="50" charset="0"/>
              </a:rPr>
              <a:t>Darebin City Council acknowledges the Wurundjeri </a:t>
            </a:r>
            <a:r>
              <a:rPr lang="en-AU" i="1" baseline="30000" dirty="0" err="1">
                <a:solidFill>
                  <a:srgbClr val="F9A04A"/>
                </a:solidFill>
                <a:latin typeface="Styrene A Regular" pitchFamily="50" charset="0"/>
              </a:rPr>
              <a:t>WoiWurrung</a:t>
            </a:r>
            <a:r>
              <a:rPr lang="en-AU" i="1" baseline="30000" dirty="0">
                <a:solidFill>
                  <a:srgbClr val="F9A04A"/>
                </a:solidFill>
                <a:latin typeface="Styrene A Regular" pitchFamily="50" charset="0"/>
              </a:rPr>
              <a:t> people as the Traditional Owners and custodians of the land we now call Darebin and pays respect to their Elders, past, present and emerging. Council pays respect to all other Aboriginal and Torres Strait Islander communities in Darebin. </a:t>
            </a:r>
          </a:p>
          <a:p>
            <a:pPr marL="0" indent="0">
              <a:lnSpc>
                <a:spcPct val="160000"/>
              </a:lnSpc>
              <a:buNone/>
            </a:pPr>
            <a:r>
              <a:rPr lang="en-AU" i="1" baseline="30000" dirty="0">
                <a:solidFill>
                  <a:srgbClr val="F9A04A"/>
                </a:solidFill>
                <a:latin typeface="Styrene A Regular" pitchFamily="50" charset="0"/>
              </a:rPr>
              <a:t>Council recognises, and pays tribute to, the diverse culture, resilience and heritage of Aboriginal and Torres Strait Islander people. </a:t>
            </a:r>
          </a:p>
          <a:p>
            <a:pPr marL="0" indent="0">
              <a:lnSpc>
                <a:spcPct val="160000"/>
              </a:lnSpc>
              <a:buNone/>
            </a:pPr>
            <a:r>
              <a:rPr lang="en-AU" i="1" baseline="30000" dirty="0">
                <a:solidFill>
                  <a:srgbClr val="F9A04A"/>
                </a:solidFill>
                <a:latin typeface="Styrene A Regular" pitchFamily="50" charset="0"/>
              </a:rPr>
              <a:t>We acknowledge the leadership of Aboriginal and Torres Strait Islander communities and the right to self-determination in the spirit of mutual understanding and respect </a:t>
            </a:r>
            <a:r>
              <a:rPr lang="en-US" i="1" baseline="30000" dirty="0">
                <a:solidFill>
                  <a:srgbClr val="F9A04A"/>
                </a:solidFill>
                <a:latin typeface="Styrene A Regular" pitchFamily="50" charset="0"/>
              </a:rPr>
              <a:t>this ongoing contribution and its significant value.</a:t>
            </a:r>
          </a:p>
        </p:txBody>
      </p:sp>
    </p:spTree>
    <p:extLst>
      <p:ext uri="{BB962C8B-B14F-4D97-AF65-F5344CB8AC3E}">
        <p14:creationId xmlns:p14="http://schemas.microsoft.com/office/powerpoint/2010/main" val="1412999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8F107FF-579E-4A0A-AE6A-B46A637DDD77}"/>
              </a:ext>
            </a:extLst>
          </p:cNvPr>
          <p:cNvSpPr/>
          <p:nvPr/>
        </p:nvSpPr>
        <p:spPr>
          <a:xfrm>
            <a:off x="0" y="1921933"/>
            <a:ext cx="12192000" cy="4936067"/>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53AAA6F7-53BE-463A-9FB5-287F338B2F47}"/>
              </a:ext>
            </a:extLst>
          </p:cNvPr>
          <p:cNvSpPr>
            <a:spLocks noGrp="1"/>
          </p:cNvSpPr>
          <p:nvPr>
            <p:ph type="title"/>
          </p:nvPr>
        </p:nvSpPr>
        <p:spPr/>
        <p:txBody>
          <a:bodyPr>
            <a:normAutofit/>
          </a:bodyPr>
          <a:lstStyle/>
          <a:p>
            <a:r>
              <a:rPr lang="en-AU" sz="4000" dirty="0">
                <a:solidFill>
                  <a:srgbClr val="055A70"/>
                </a:solidFill>
                <a:latin typeface="Styrene A Medium" pitchFamily="50" charset="0"/>
              </a:rPr>
              <a:t>Purpose of tonight’s session</a:t>
            </a:r>
          </a:p>
        </p:txBody>
      </p:sp>
      <p:sp>
        <p:nvSpPr>
          <p:cNvPr id="4" name="Oval 3">
            <a:extLst>
              <a:ext uri="{FF2B5EF4-FFF2-40B4-BE49-F238E27FC236}">
                <a16:creationId xmlns:a16="http://schemas.microsoft.com/office/drawing/2014/main" id="{13DE5FCC-3CDC-47EA-A445-13BD00267738}"/>
              </a:ext>
            </a:extLst>
          </p:cNvPr>
          <p:cNvSpPr/>
          <p:nvPr/>
        </p:nvSpPr>
        <p:spPr>
          <a:xfrm>
            <a:off x="1219199" y="2286645"/>
            <a:ext cx="1751162" cy="1751162"/>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1AD83207-AE44-4236-B5BC-55A9EAE0E481}"/>
              </a:ext>
            </a:extLst>
          </p:cNvPr>
          <p:cNvSpPr/>
          <p:nvPr/>
        </p:nvSpPr>
        <p:spPr>
          <a:xfrm>
            <a:off x="4995952" y="2286645"/>
            <a:ext cx="1751162" cy="1751162"/>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C461E390-3DD1-4ECE-A141-6653A6DFDE6C}"/>
              </a:ext>
            </a:extLst>
          </p:cNvPr>
          <p:cNvSpPr/>
          <p:nvPr/>
        </p:nvSpPr>
        <p:spPr>
          <a:xfrm>
            <a:off x="8772705" y="2286645"/>
            <a:ext cx="1751162" cy="1751162"/>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C9321CFB-7415-4982-8938-44EE3B1D2976}"/>
              </a:ext>
            </a:extLst>
          </p:cNvPr>
          <p:cNvSpPr txBox="1"/>
          <p:nvPr/>
        </p:nvSpPr>
        <p:spPr>
          <a:xfrm>
            <a:off x="691442" y="4199395"/>
            <a:ext cx="2796956" cy="1323439"/>
          </a:xfrm>
          <a:prstGeom prst="rect">
            <a:avLst/>
          </a:prstGeom>
          <a:noFill/>
        </p:spPr>
        <p:txBody>
          <a:bodyPr wrap="square">
            <a:spAutoFit/>
          </a:bodyPr>
          <a:lstStyle/>
          <a:p>
            <a:r>
              <a:rPr lang="en-US" sz="1600" dirty="0">
                <a:solidFill>
                  <a:srgbClr val="055A70"/>
                </a:solidFill>
                <a:latin typeface="Styrene A Regular" pitchFamily="50" charset="0"/>
              </a:rPr>
              <a:t>This session will provide detailed information on the </a:t>
            </a:r>
            <a:r>
              <a:rPr lang="en-US" sz="1600" dirty="0">
                <a:solidFill>
                  <a:srgbClr val="055A70"/>
                </a:solidFill>
                <a:latin typeface="Styrene A Black" pitchFamily="50" charset="0"/>
              </a:rPr>
              <a:t>proposed planning response</a:t>
            </a:r>
            <a:r>
              <a:rPr lang="en-US" sz="1600" dirty="0">
                <a:solidFill>
                  <a:srgbClr val="055A70"/>
                </a:solidFill>
                <a:latin typeface="Styrene A Regular" pitchFamily="50" charset="0"/>
              </a:rPr>
              <a:t> for the Heidelberg Rd Corridor. </a:t>
            </a:r>
          </a:p>
        </p:txBody>
      </p:sp>
      <p:sp>
        <p:nvSpPr>
          <p:cNvPr id="9" name="TextBox 8">
            <a:extLst>
              <a:ext uri="{FF2B5EF4-FFF2-40B4-BE49-F238E27FC236}">
                <a16:creationId xmlns:a16="http://schemas.microsoft.com/office/drawing/2014/main" id="{BE5F5BA1-9E75-43D9-AFF6-DDE1B7C56577}"/>
              </a:ext>
            </a:extLst>
          </p:cNvPr>
          <p:cNvSpPr txBox="1"/>
          <p:nvPr/>
        </p:nvSpPr>
        <p:spPr>
          <a:xfrm>
            <a:off x="4179839" y="4199395"/>
            <a:ext cx="3458288" cy="1077218"/>
          </a:xfrm>
          <a:prstGeom prst="rect">
            <a:avLst/>
          </a:prstGeom>
          <a:noFill/>
        </p:spPr>
        <p:txBody>
          <a:bodyPr wrap="square">
            <a:spAutoFit/>
          </a:bodyPr>
          <a:lstStyle/>
          <a:p>
            <a:r>
              <a:rPr lang="en-US" sz="1600" dirty="0">
                <a:solidFill>
                  <a:srgbClr val="055A70"/>
                </a:solidFill>
                <a:latin typeface="Styrene A Regular" pitchFamily="50" charset="0"/>
              </a:rPr>
              <a:t>It will give provide information on the </a:t>
            </a:r>
            <a:r>
              <a:rPr lang="en-US" sz="1600" dirty="0">
                <a:solidFill>
                  <a:srgbClr val="055A70"/>
                </a:solidFill>
                <a:latin typeface="Styrene A Black" pitchFamily="50" charset="0"/>
              </a:rPr>
              <a:t>context and reasons </a:t>
            </a:r>
            <a:r>
              <a:rPr lang="en-US" sz="1600" dirty="0">
                <a:solidFill>
                  <a:srgbClr val="055A70"/>
                </a:solidFill>
                <a:latin typeface="Styrene A Regular" pitchFamily="50" charset="0"/>
              </a:rPr>
              <a:t>for these proposed planning changes.</a:t>
            </a:r>
          </a:p>
        </p:txBody>
      </p:sp>
      <p:sp>
        <p:nvSpPr>
          <p:cNvPr id="11" name="TextBox 10">
            <a:extLst>
              <a:ext uri="{FF2B5EF4-FFF2-40B4-BE49-F238E27FC236}">
                <a16:creationId xmlns:a16="http://schemas.microsoft.com/office/drawing/2014/main" id="{FE5F3214-3D74-40B2-A18A-A47FF5A1E9F9}"/>
              </a:ext>
            </a:extLst>
          </p:cNvPr>
          <p:cNvSpPr txBox="1"/>
          <p:nvPr/>
        </p:nvSpPr>
        <p:spPr>
          <a:xfrm>
            <a:off x="8383934" y="4199395"/>
            <a:ext cx="3525947" cy="830997"/>
          </a:xfrm>
          <a:prstGeom prst="rect">
            <a:avLst/>
          </a:prstGeom>
          <a:noFill/>
        </p:spPr>
        <p:txBody>
          <a:bodyPr wrap="square">
            <a:spAutoFit/>
          </a:bodyPr>
          <a:lstStyle/>
          <a:p>
            <a:r>
              <a:rPr lang="en-US" sz="1600" dirty="0">
                <a:solidFill>
                  <a:srgbClr val="055A70"/>
                </a:solidFill>
                <a:latin typeface="Styrene A Regular" pitchFamily="50" charset="0"/>
              </a:rPr>
              <a:t>Interested community members will have an opportunity to:</a:t>
            </a:r>
          </a:p>
        </p:txBody>
      </p:sp>
      <p:sp>
        <p:nvSpPr>
          <p:cNvPr id="13" name="TextBox 12">
            <a:extLst>
              <a:ext uri="{FF2B5EF4-FFF2-40B4-BE49-F238E27FC236}">
                <a16:creationId xmlns:a16="http://schemas.microsoft.com/office/drawing/2014/main" id="{233AAD05-352C-4C37-A0E4-B2527D6C21B8}"/>
              </a:ext>
            </a:extLst>
          </p:cNvPr>
          <p:cNvSpPr txBox="1"/>
          <p:nvPr/>
        </p:nvSpPr>
        <p:spPr>
          <a:xfrm>
            <a:off x="7970884" y="5030392"/>
            <a:ext cx="3662553" cy="1569660"/>
          </a:xfrm>
          <a:prstGeom prst="rect">
            <a:avLst/>
          </a:prstGeom>
          <a:noFill/>
        </p:spPr>
        <p:txBody>
          <a:bodyPr wrap="square">
            <a:spAutoFit/>
          </a:bodyPr>
          <a:lstStyle/>
          <a:p>
            <a:pPr marL="742950" lvl="1" indent="-285750">
              <a:buFont typeface="Arial" panose="020B0604020202020204" pitchFamily="34" charset="0"/>
              <a:buChar char="•"/>
            </a:pPr>
            <a:r>
              <a:rPr lang="en-US" sz="1600" dirty="0">
                <a:solidFill>
                  <a:srgbClr val="055A70"/>
                </a:solidFill>
                <a:latin typeface="Styrene A Regular" pitchFamily="50" charset="0"/>
              </a:rPr>
              <a:t>Understand the changes</a:t>
            </a:r>
          </a:p>
          <a:p>
            <a:pPr marL="742950" lvl="1" indent="-285750">
              <a:buFont typeface="Arial" panose="020B0604020202020204" pitchFamily="34" charset="0"/>
              <a:buChar char="•"/>
            </a:pPr>
            <a:r>
              <a:rPr lang="en-US" sz="1600" dirty="0">
                <a:solidFill>
                  <a:srgbClr val="055A70"/>
                </a:solidFill>
                <a:latin typeface="Styrene A Black" pitchFamily="50" charset="0"/>
              </a:rPr>
              <a:t>Ask questions</a:t>
            </a:r>
            <a:r>
              <a:rPr lang="en-US" sz="1600" dirty="0">
                <a:solidFill>
                  <a:srgbClr val="055A70"/>
                </a:solidFill>
                <a:latin typeface="Styrene A Regular" pitchFamily="50" charset="0"/>
              </a:rPr>
              <a:t> to clarify what it being proposed.</a:t>
            </a:r>
          </a:p>
          <a:p>
            <a:pPr marL="742950" lvl="1" indent="-285750">
              <a:buFont typeface="Arial" panose="020B0604020202020204" pitchFamily="34" charset="0"/>
              <a:buChar char="•"/>
            </a:pPr>
            <a:r>
              <a:rPr lang="en-US" sz="1600" dirty="0">
                <a:solidFill>
                  <a:srgbClr val="055A70"/>
                </a:solidFill>
                <a:latin typeface="Styrene A Black" pitchFamily="50" charset="0"/>
              </a:rPr>
              <a:t>Engage with Council planners</a:t>
            </a:r>
            <a:r>
              <a:rPr lang="en-US" sz="1600" dirty="0">
                <a:solidFill>
                  <a:srgbClr val="055A70"/>
                </a:solidFill>
                <a:latin typeface="Styrene A Regular" pitchFamily="50" charset="0"/>
              </a:rPr>
              <a:t> about the changes.</a:t>
            </a:r>
          </a:p>
        </p:txBody>
      </p:sp>
      <p:pic>
        <p:nvPicPr>
          <p:cNvPr id="16" name="Graphic 15">
            <a:extLst>
              <a:ext uri="{FF2B5EF4-FFF2-40B4-BE49-F238E27FC236}">
                <a16:creationId xmlns:a16="http://schemas.microsoft.com/office/drawing/2014/main" id="{0CFC35F3-51A0-4364-859E-3CDB8F3B60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94887" y="2669276"/>
            <a:ext cx="999786" cy="985900"/>
          </a:xfrm>
          <a:prstGeom prst="rect">
            <a:avLst/>
          </a:prstGeom>
        </p:spPr>
      </p:pic>
      <p:pic>
        <p:nvPicPr>
          <p:cNvPr id="18" name="Graphic 17">
            <a:extLst>
              <a:ext uri="{FF2B5EF4-FFF2-40B4-BE49-F238E27FC236}">
                <a16:creationId xmlns:a16="http://schemas.microsoft.com/office/drawing/2014/main" id="{D487A5F5-779E-48E0-9497-4FC81061F1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49664" y="2692462"/>
            <a:ext cx="997244" cy="872588"/>
          </a:xfrm>
          <a:prstGeom prst="rect">
            <a:avLst/>
          </a:prstGeom>
        </p:spPr>
      </p:pic>
      <p:pic>
        <p:nvPicPr>
          <p:cNvPr id="20" name="Graphic 19">
            <a:extLst>
              <a:ext uri="{FF2B5EF4-FFF2-40B4-BE49-F238E27FC236}">
                <a16:creationId xmlns:a16="http://schemas.microsoft.com/office/drawing/2014/main" id="{08A6549A-DB1F-4898-97B1-13DB134EDCC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79192" y="2725932"/>
            <a:ext cx="984681" cy="805648"/>
          </a:xfrm>
          <a:prstGeom prst="rect">
            <a:avLst/>
          </a:prstGeom>
        </p:spPr>
      </p:pic>
    </p:spTree>
    <p:extLst>
      <p:ext uri="{BB962C8B-B14F-4D97-AF65-F5344CB8AC3E}">
        <p14:creationId xmlns:p14="http://schemas.microsoft.com/office/powerpoint/2010/main" val="2002712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3C650C-7E86-4940-9F1A-B5C887162CC7}"/>
              </a:ext>
            </a:extLst>
          </p:cNvPr>
          <p:cNvSpPr/>
          <p:nvPr/>
        </p:nvSpPr>
        <p:spPr>
          <a:xfrm>
            <a:off x="0" y="1959429"/>
            <a:ext cx="12192000" cy="4898571"/>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06DB758-9DEE-4F9D-A660-9387963FCB7C}"/>
              </a:ext>
            </a:extLst>
          </p:cNvPr>
          <p:cNvSpPr>
            <a:spLocks noGrp="1"/>
          </p:cNvSpPr>
          <p:nvPr>
            <p:ph type="title"/>
          </p:nvPr>
        </p:nvSpPr>
        <p:spPr/>
        <p:txBody>
          <a:bodyPr>
            <a:normAutofit/>
          </a:bodyPr>
          <a:lstStyle/>
          <a:p>
            <a:r>
              <a:rPr lang="en-AU" sz="4000" dirty="0">
                <a:solidFill>
                  <a:srgbClr val="055A70"/>
                </a:solidFill>
                <a:latin typeface="Styrene A Medium" pitchFamily="50" charset="0"/>
              </a:rPr>
              <a:t>Ground rules</a:t>
            </a:r>
          </a:p>
        </p:txBody>
      </p:sp>
      <p:sp>
        <p:nvSpPr>
          <p:cNvPr id="5" name="TextBox 4">
            <a:extLst>
              <a:ext uri="{FF2B5EF4-FFF2-40B4-BE49-F238E27FC236}">
                <a16:creationId xmlns:a16="http://schemas.microsoft.com/office/drawing/2014/main" id="{F136998B-B9FC-452D-892D-B41D2E0460F7}"/>
              </a:ext>
            </a:extLst>
          </p:cNvPr>
          <p:cNvSpPr txBox="1"/>
          <p:nvPr/>
        </p:nvSpPr>
        <p:spPr>
          <a:xfrm>
            <a:off x="1698171" y="2127808"/>
            <a:ext cx="9797143" cy="452431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6DB8BE"/>
                </a:solidFill>
                <a:latin typeface="Styrene A Bold" pitchFamily="50" charset="0"/>
              </a:rPr>
              <a:t>Please ensure your microphone is on mute unless you are speaking. </a:t>
            </a:r>
            <a:r>
              <a:rPr lang="en-US" dirty="0">
                <a:solidFill>
                  <a:srgbClr val="6DB8BE"/>
                </a:solidFill>
                <a:latin typeface="Styrene A Regular" pitchFamily="50" charset="0"/>
              </a:rPr>
              <a:t>This is to avoid unnecessary background noise. The Chair may also mute participants microphones during the introductory remarks and presentations. </a:t>
            </a:r>
          </a:p>
          <a:p>
            <a:endParaRPr lang="en-US" dirty="0">
              <a:solidFill>
                <a:srgbClr val="6DB8BE"/>
              </a:solidFill>
              <a:latin typeface="Styrene A Regular" pitchFamily="50" charset="0"/>
            </a:endParaRPr>
          </a:p>
          <a:p>
            <a:pPr marL="285750" indent="-285750">
              <a:buFont typeface="Arial" panose="020B0604020202020204" pitchFamily="34" charset="0"/>
              <a:buChar char="•"/>
            </a:pPr>
            <a:r>
              <a:rPr lang="en-US" dirty="0">
                <a:solidFill>
                  <a:srgbClr val="6DB8BE"/>
                </a:solidFill>
                <a:latin typeface="Styrene A Bold" pitchFamily="50" charset="0"/>
              </a:rPr>
              <a:t>The Chair will let you all know when it is time to commence the meeting</a:t>
            </a:r>
            <a:r>
              <a:rPr lang="en-US" dirty="0">
                <a:solidFill>
                  <a:srgbClr val="6DB8BE"/>
                </a:solidFill>
                <a:latin typeface="Styrene A Regular" pitchFamily="50" charset="0"/>
              </a:rPr>
              <a:t>. It is the Chair’s role to facilitate the meeting, this means inviting people to talk at different times and allowing space for questions and conversations in line with the agenda. </a:t>
            </a:r>
          </a:p>
          <a:p>
            <a:endParaRPr lang="en-US" dirty="0">
              <a:solidFill>
                <a:srgbClr val="6DB8BE"/>
              </a:solidFill>
              <a:latin typeface="Styrene A Regular" pitchFamily="50" charset="0"/>
            </a:endParaRPr>
          </a:p>
          <a:p>
            <a:pPr marL="285750" indent="-285750">
              <a:buFont typeface="Arial" panose="020B0604020202020204" pitchFamily="34" charset="0"/>
              <a:buChar char="•"/>
            </a:pPr>
            <a:r>
              <a:rPr lang="en-US" dirty="0">
                <a:solidFill>
                  <a:srgbClr val="6DB8BE"/>
                </a:solidFill>
                <a:latin typeface="Styrene A Bold" pitchFamily="50" charset="0"/>
              </a:rPr>
              <a:t>Be considerate of others. </a:t>
            </a:r>
            <a:r>
              <a:rPr lang="en-US" dirty="0">
                <a:solidFill>
                  <a:srgbClr val="6DB8BE"/>
                </a:solidFill>
                <a:latin typeface="Styrene A Regular" pitchFamily="50" charset="0"/>
              </a:rPr>
              <a:t>Please ask a question using the “Chat” function and we will come to your question at the end of that agenda item.</a:t>
            </a:r>
          </a:p>
          <a:p>
            <a:r>
              <a:rPr lang="en-US" dirty="0">
                <a:solidFill>
                  <a:srgbClr val="6DB8BE"/>
                </a:solidFill>
                <a:latin typeface="Styrene A Regular" pitchFamily="50" charset="0"/>
              </a:rPr>
              <a:t> </a:t>
            </a:r>
          </a:p>
          <a:p>
            <a:pPr marL="285750" indent="-285750">
              <a:buFont typeface="Arial" panose="020B0604020202020204" pitchFamily="34" charset="0"/>
              <a:buChar char="•"/>
            </a:pPr>
            <a:r>
              <a:rPr lang="en-US" dirty="0">
                <a:solidFill>
                  <a:srgbClr val="6DB8BE"/>
                </a:solidFill>
                <a:latin typeface="Styrene A Bold" pitchFamily="50" charset="0"/>
              </a:rPr>
              <a:t>Please give the meeting your full attention and leave your camera on</a:t>
            </a:r>
            <a:r>
              <a:rPr lang="en-US" dirty="0">
                <a:solidFill>
                  <a:srgbClr val="6DB8BE"/>
                </a:solidFill>
                <a:latin typeface="Styrene A Regular" pitchFamily="50" charset="0"/>
              </a:rPr>
              <a:t>, as you would in an in-person meeting. It can be tempting to multi-task, but this can result in missing important information. </a:t>
            </a:r>
            <a:endParaRPr lang="en-AU" dirty="0">
              <a:solidFill>
                <a:srgbClr val="6DB8BE"/>
              </a:solidFill>
              <a:latin typeface="Styrene A Regular" pitchFamily="50" charset="0"/>
            </a:endParaRPr>
          </a:p>
        </p:txBody>
      </p:sp>
      <p:pic>
        <p:nvPicPr>
          <p:cNvPr id="9" name="Graphic 8">
            <a:extLst>
              <a:ext uri="{FF2B5EF4-FFF2-40B4-BE49-F238E27FC236}">
                <a16:creationId xmlns:a16="http://schemas.microsoft.com/office/drawing/2014/main" id="{CF188CD8-BF17-4635-AA58-AC71820620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42160" y="4781378"/>
            <a:ext cx="721124" cy="561583"/>
          </a:xfrm>
          <a:prstGeom prst="rect">
            <a:avLst/>
          </a:prstGeom>
        </p:spPr>
      </p:pic>
      <p:pic>
        <p:nvPicPr>
          <p:cNvPr id="11" name="Graphic 10">
            <a:extLst>
              <a:ext uri="{FF2B5EF4-FFF2-40B4-BE49-F238E27FC236}">
                <a16:creationId xmlns:a16="http://schemas.microsoft.com/office/drawing/2014/main" id="{ECE66397-E8C4-4DAD-B7BD-672DEA7B46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80751" y="5966379"/>
            <a:ext cx="673915" cy="526496"/>
          </a:xfrm>
          <a:prstGeom prst="rect">
            <a:avLst/>
          </a:prstGeom>
        </p:spPr>
      </p:pic>
      <p:pic>
        <p:nvPicPr>
          <p:cNvPr id="15" name="Graphic 14">
            <a:extLst>
              <a:ext uri="{FF2B5EF4-FFF2-40B4-BE49-F238E27FC236}">
                <a16:creationId xmlns:a16="http://schemas.microsoft.com/office/drawing/2014/main" id="{F44BD6AB-827E-41E4-B4F8-724072E424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4632" y="3519701"/>
            <a:ext cx="627975" cy="627975"/>
          </a:xfrm>
          <a:prstGeom prst="rect">
            <a:avLst/>
          </a:prstGeom>
        </p:spPr>
      </p:pic>
      <p:pic>
        <p:nvPicPr>
          <p:cNvPr id="19" name="Graphic 18">
            <a:extLst>
              <a:ext uri="{FF2B5EF4-FFF2-40B4-BE49-F238E27FC236}">
                <a16:creationId xmlns:a16="http://schemas.microsoft.com/office/drawing/2014/main" id="{8C34B102-84B4-49E2-88DA-E8729A2720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5807" y="2375224"/>
            <a:ext cx="760494" cy="526496"/>
          </a:xfrm>
          <a:prstGeom prst="rect">
            <a:avLst/>
          </a:prstGeom>
        </p:spPr>
      </p:pic>
    </p:spTree>
    <p:extLst>
      <p:ext uri="{BB962C8B-B14F-4D97-AF65-F5344CB8AC3E}">
        <p14:creationId xmlns:p14="http://schemas.microsoft.com/office/powerpoint/2010/main" val="1411107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FFD6D6-0B42-488E-9DCF-110240C914DF}"/>
              </a:ext>
            </a:extLst>
          </p:cNvPr>
          <p:cNvSpPr/>
          <p:nvPr/>
        </p:nvSpPr>
        <p:spPr>
          <a:xfrm>
            <a:off x="0" y="0"/>
            <a:ext cx="3539067" cy="6858000"/>
          </a:xfrm>
          <a:prstGeom prst="rect">
            <a:avLst/>
          </a:prstGeom>
          <a:solidFill>
            <a:srgbClr val="055A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itle 12">
            <a:extLst>
              <a:ext uri="{FF2B5EF4-FFF2-40B4-BE49-F238E27FC236}">
                <a16:creationId xmlns:a16="http://schemas.microsoft.com/office/drawing/2014/main" id="{17DA2537-1569-4179-B18B-19BDFAB0E412}"/>
              </a:ext>
            </a:extLst>
          </p:cNvPr>
          <p:cNvSpPr>
            <a:spLocks noGrp="1"/>
          </p:cNvSpPr>
          <p:nvPr>
            <p:ph type="title"/>
          </p:nvPr>
        </p:nvSpPr>
        <p:spPr>
          <a:xfrm>
            <a:off x="545600" y="2718423"/>
            <a:ext cx="2768600" cy="1325563"/>
          </a:xfrm>
        </p:spPr>
        <p:txBody>
          <a:bodyPr>
            <a:normAutofit/>
          </a:bodyPr>
          <a:lstStyle/>
          <a:p>
            <a:r>
              <a:rPr lang="en-AU" sz="4000" dirty="0">
                <a:solidFill>
                  <a:srgbClr val="F9A04A"/>
                </a:solidFill>
                <a:latin typeface="Styrene A Medium" pitchFamily="50" charset="0"/>
              </a:rPr>
              <a:t>Agenda</a:t>
            </a:r>
          </a:p>
        </p:txBody>
      </p:sp>
      <p:sp>
        <p:nvSpPr>
          <p:cNvPr id="30" name="TextBox 29">
            <a:extLst>
              <a:ext uri="{FF2B5EF4-FFF2-40B4-BE49-F238E27FC236}">
                <a16:creationId xmlns:a16="http://schemas.microsoft.com/office/drawing/2014/main" id="{203C2608-5245-476B-BB13-19303C47F746}"/>
              </a:ext>
            </a:extLst>
          </p:cNvPr>
          <p:cNvSpPr txBox="1"/>
          <p:nvPr/>
        </p:nvSpPr>
        <p:spPr>
          <a:xfrm>
            <a:off x="6550319" y="677299"/>
            <a:ext cx="3889226" cy="584775"/>
          </a:xfrm>
          <a:prstGeom prst="rect">
            <a:avLst/>
          </a:prstGeom>
          <a:noFill/>
        </p:spPr>
        <p:txBody>
          <a:bodyPr wrap="square" rtlCol="0">
            <a:spAutoFit/>
          </a:bodyPr>
          <a:lstStyle/>
          <a:p>
            <a:r>
              <a:rPr lang="en-AU" sz="1600" dirty="0">
                <a:solidFill>
                  <a:srgbClr val="055A70"/>
                </a:solidFill>
                <a:latin typeface="Styrene A Medium" pitchFamily="50" charset="0"/>
              </a:rPr>
              <a:t>Acknowledgement of Country</a:t>
            </a:r>
          </a:p>
          <a:p>
            <a:r>
              <a:rPr lang="en-AU" sz="1600" dirty="0">
                <a:solidFill>
                  <a:srgbClr val="6DB8BE"/>
                </a:solidFill>
                <a:latin typeface="Styrene A Regular" pitchFamily="50" charset="0"/>
              </a:rPr>
              <a:t>(2 minute)</a:t>
            </a:r>
          </a:p>
        </p:txBody>
      </p:sp>
      <p:sp>
        <p:nvSpPr>
          <p:cNvPr id="33" name="TextBox 32">
            <a:extLst>
              <a:ext uri="{FF2B5EF4-FFF2-40B4-BE49-F238E27FC236}">
                <a16:creationId xmlns:a16="http://schemas.microsoft.com/office/drawing/2014/main" id="{78D007FF-BD27-41E4-942E-B2C22151B903}"/>
              </a:ext>
            </a:extLst>
          </p:cNvPr>
          <p:cNvSpPr txBox="1"/>
          <p:nvPr/>
        </p:nvSpPr>
        <p:spPr>
          <a:xfrm>
            <a:off x="6550319" y="1626185"/>
            <a:ext cx="3889226" cy="584775"/>
          </a:xfrm>
          <a:prstGeom prst="rect">
            <a:avLst/>
          </a:prstGeom>
          <a:noFill/>
        </p:spPr>
        <p:txBody>
          <a:bodyPr wrap="square" rtlCol="0">
            <a:spAutoFit/>
          </a:bodyPr>
          <a:lstStyle/>
          <a:p>
            <a:pPr lvl="0" algn="l">
              <a:spcBef>
                <a:spcPts val="300"/>
              </a:spcBef>
              <a:defRPr/>
            </a:pPr>
            <a:r>
              <a:rPr lang="en-AU" sz="1600" dirty="0">
                <a:solidFill>
                  <a:srgbClr val="055A70"/>
                </a:solidFill>
                <a:latin typeface="Styrene A Medium" pitchFamily="50" charset="0"/>
              </a:rPr>
              <a:t>Running of the Session </a:t>
            </a:r>
            <a:br>
              <a:rPr lang="en-AU" sz="1600" dirty="0">
                <a:solidFill>
                  <a:srgbClr val="055A70"/>
                </a:solidFill>
                <a:latin typeface="Styrene A Regular" pitchFamily="50" charset="0"/>
              </a:rPr>
            </a:br>
            <a:r>
              <a:rPr lang="en-AU" sz="1600" dirty="0">
                <a:solidFill>
                  <a:srgbClr val="6DB8BE"/>
                </a:solidFill>
                <a:latin typeface="Styrene A Regular" pitchFamily="50" charset="0"/>
              </a:rPr>
              <a:t>(10 minute) </a:t>
            </a:r>
          </a:p>
        </p:txBody>
      </p:sp>
      <p:sp>
        <p:nvSpPr>
          <p:cNvPr id="35" name="TextBox 34">
            <a:extLst>
              <a:ext uri="{FF2B5EF4-FFF2-40B4-BE49-F238E27FC236}">
                <a16:creationId xmlns:a16="http://schemas.microsoft.com/office/drawing/2014/main" id="{F9FA05AA-59A4-4969-A225-EF9F25EAE827}"/>
              </a:ext>
            </a:extLst>
          </p:cNvPr>
          <p:cNvSpPr txBox="1"/>
          <p:nvPr/>
        </p:nvSpPr>
        <p:spPr>
          <a:xfrm>
            <a:off x="6550319" y="2575071"/>
            <a:ext cx="3608221" cy="623248"/>
          </a:xfrm>
          <a:prstGeom prst="rect">
            <a:avLst/>
          </a:prstGeom>
          <a:noFill/>
        </p:spPr>
        <p:txBody>
          <a:bodyPr wrap="square" rtlCol="0">
            <a:spAutoFit/>
          </a:bodyPr>
          <a:lstStyle/>
          <a:p>
            <a:pPr lvl="0" algn="l">
              <a:spcBef>
                <a:spcPts val="300"/>
              </a:spcBef>
              <a:defRPr/>
            </a:pPr>
            <a:r>
              <a:rPr lang="en-AU" sz="1600" dirty="0">
                <a:solidFill>
                  <a:srgbClr val="055A70"/>
                </a:solidFill>
                <a:latin typeface="Styrene A Medium" pitchFamily="50" charset="0"/>
              </a:rPr>
              <a:t>Tell us about yourself…</a:t>
            </a:r>
          </a:p>
          <a:p>
            <a:pPr lvl="0" algn="l">
              <a:spcBef>
                <a:spcPts val="300"/>
              </a:spcBef>
              <a:defRPr/>
            </a:pPr>
            <a:r>
              <a:rPr lang="en-AU" sz="1600" dirty="0">
                <a:solidFill>
                  <a:srgbClr val="6DB8BE"/>
                </a:solidFill>
                <a:latin typeface="Styrene A Regular" pitchFamily="50" charset="0"/>
              </a:rPr>
              <a:t>(10 minute)</a:t>
            </a:r>
          </a:p>
        </p:txBody>
      </p:sp>
      <p:sp>
        <p:nvSpPr>
          <p:cNvPr id="36" name="TextBox 35">
            <a:extLst>
              <a:ext uri="{FF2B5EF4-FFF2-40B4-BE49-F238E27FC236}">
                <a16:creationId xmlns:a16="http://schemas.microsoft.com/office/drawing/2014/main" id="{A32BA1F9-2264-404A-8BE0-03D913E8A65F}"/>
              </a:ext>
            </a:extLst>
          </p:cNvPr>
          <p:cNvSpPr txBox="1"/>
          <p:nvPr/>
        </p:nvSpPr>
        <p:spPr>
          <a:xfrm>
            <a:off x="6550319" y="3732203"/>
            <a:ext cx="5641681" cy="553998"/>
          </a:xfrm>
          <a:prstGeom prst="rect">
            <a:avLst/>
          </a:prstGeom>
          <a:noFill/>
        </p:spPr>
        <p:txBody>
          <a:bodyPr wrap="square" rtlCol="0">
            <a:spAutoFit/>
          </a:bodyPr>
          <a:lstStyle/>
          <a:p>
            <a:pPr lvl="0" algn="l">
              <a:spcBef>
                <a:spcPts val="300"/>
              </a:spcBef>
              <a:defRPr/>
            </a:pPr>
            <a:r>
              <a:rPr lang="en-AU" sz="1500" dirty="0">
                <a:solidFill>
                  <a:srgbClr val="055A70"/>
                </a:solidFill>
                <a:latin typeface="Styrene A Medium" pitchFamily="50" charset="0"/>
              </a:rPr>
              <a:t>Council Presentation: Proposed Planning Response  </a:t>
            </a:r>
            <a:br>
              <a:rPr lang="en-AU" sz="1500" dirty="0">
                <a:solidFill>
                  <a:srgbClr val="055A70"/>
                </a:solidFill>
                <a:latin typeface="Styrene A Regular" pitchFamily="50" charset="0"/>
              </a:rPr>
            </a:br>
            <a:r>
              <a:rPr lang="en-AU" sz="1500" dirty="0">
                <a:solidFill>
                  <a:srgbClr val="6DB8BE"/>
                </a:solidFill>
                <a:latin typeface="Styrene A Regular" pitchFamily="50" charset="0"/>
              </a:rPr>
              <a:t>(20 minute) </a:t>
            </a:r>
          </a:p>
        </p:txBody>
      </p:sp>
      <p:sp>
        <p:nvSpPr>
          <p:cNvPr id="38" name="TextBox 37">
            <a:extLst>
              <a:ext uri="{FF2B5EF4-FFF2-40B4-BE49-F238E27FC236}">
                <a16:creationId xmlns:a16="http://schemas.microsoft.com/office/drawing/2014/main" id="{C0432738-7AFB-4D66-8402-5390C627E594}"/>
              </a:ext>
            </a:extLst>
          </p:cNvPr>
          <p:cNvSpPr txBox="1"/>
          <p:nvPr/>
        </p:nvSpPr>
        <p:spPr>
          <a:xfrm>
            <a:off x="5498336" y="672954"/>
            <a:ext cx="716197" cy="646331"/>
          </a:xfrm>
          <a:prstGeom prst="rect">
            <a:avLst/>
          </a:prstGeom>
          <a:noFill/>
        </p:spPr>
        <p:txBody>
          <a:bodyPr wrap="square" rtlCol="0">
            <a:spAutoFit/>
          </a:bodyPr>
          <a:lstStyle/>
          <a:p>
            <a:r>
              <a:rPr lang="en-AU" sz="3600" dirty="0">
                <a:solidFill>
                  <a:srgbClr val="F9A04A"/>
                </a:solidFill>
                <a:latin typeface="Styrene A Regular" pitchFamily="50" charset="0"/>
              </a:rPr>
              <a:t>01</a:t>
            </a:r>
          </a:p>
        </p:txBody>
      </p:sp>
      <p:sp>
        <p:nvSpPr>
          <p:cNvPr id="40" name="TextBox 39">
            <a:extLst>
              <a:ext uri="{FF2B5EF4-FFF2-40B4-BE49-F238E27FC236}">
                <a16:creationId xmlns:a16="http://schemas.microsoft.com/office/drawing/2014/main" id="{9911E22D-6B0D-42C4-A110-4788CC5D5DF9}"/>
              </a:ext>
            </a:extLst>
          </p:cNvPr>
          <p:cNvSpPr txBox="1"/>
          <p:nvPr/>
        </p:nvSpPr>
        <p:spPr>
          <a:xfrm>
            <a:off x="5498336" y="1703914"/>
            <a:ext cx="879097" cy="646331"/>
          </a:xfrm>
          <a:prstGeom prst="rect">
            <a:avLst/>
          </a:prstGeom>
          <a:noFill/>
        </p:spPr>
        <p:txBody>
          <a:bodyPr wrap="square" rtlCol="0">
            <a:spAutoFit/>
          </a:bodyPr>
          <a:lstStyle/>
          <a:p>
            <a:r>
              <a:rPr lang="en-AU" sz="3600" dirty="0">
                <a:solidFill>
                  <a:srgbClr val="F9A04A"/>
                </a:solidFill>
                <a:latin typeface="Styrene A Regular" pitchFamily="50" charset="0"/>
              </a:rPr>
              <a:t>02</a:t>
            </a:r>
          </a:p>
        </p:txBody>
      </p:sp>
      <p:sp>
        <p:nvSpPr>
          <p:cNvPr id="42" name="TextBox 41">
            <a:extLst>
              <a:ext uri="{FF2B5EF4-FFF2-40B4-BE49-F238E27FC236}">
                <a16:creationId xmlns:a16="http://schemas.microsoft.com/office/drawing/2014/main" id="{F433ACC2-9371-43F5-A4B2-6C8ED9461866}"/>
              </a:ext>
            </a:extLst>
          </p:cNvPr>
          <p:cNvSpPr txBox="1"/>
          <p:nvPr/>
        </p:nvSpPr>
        <p:spPr>
          <a:xfrm>
            <a:off x="5498336" y="2734874"/>
            <a:ext cx="870208" cy="646331"/>
          </a:xfrm>
          <a:prstGeom prst="rect">
            <a:avLst/>
          </a:prstGeom>
          <a:noFill/>
        </p:spPr>
        <p:txBody>
          <a:bodyPr wrap="square" rtlCol="0">
            <a:spAutoFit/>
          </a:bodyPr>
          <a:lstStyle/>
          <a:p>
            <a:r>
              <a:rPr lang="en-AU" sz="3600" dirty="0">
                <a:solidFill>
                  <a:srgbClr val="F9A04A"/>
                </a:solidFill>
                <a:latin typeface="Styrene A Regular" pitchFamily="50" charset="0"/>
              </a:rPr>
              <a:t>03</a:t>
            </a:r>
          </a:p>
        </p:txBody>
      </p:sp>
      <p:sp>
        <p:nvSpPr>
          <p:cNvPr id="44" name="TextBox 43">
            <a:extLst>
              <a:ext uri="{FF2B5EF4-FFF2-40B4-BE49-F238E27FC236}">
                <a16:creationId xmlns:a16="http://schemas.microsoft.com/office/drawing/2014/main" id="{1B52F66D-EBE7-4118-8F04-20014D222F66}"/>
              </a:ext>
            </a:extLst>
          </p:cNvPr>
          <p:cNvSpPr txBox="1"/>
          <p:nvPr/>
        </p:nvSpPr>
        <p:spPr>
          <a:xfrm>
            <a:off x="5498336" y="3765834"/>
            <a:ext cx="1816100" cy="646331"/>
          </a:xfrm>
          <a:prstGeom prst="rect">
            <a:avLst/>
          </a:prstGeom>
          <a:noFill/>
        </p:spPr>
        <p:txBody>
          <a:bodyPr wrap="square" rtlCol="0">
            <a:spAutoFit/>
          </a:bodyPr>
          <a:lstStyle/>
          <a:p>
            <a:r>
              <a:rPr lang="en-AU" sz="3600" dirty="0">
                <a:solidFill>
                  <a:srgbClr val="F9A04A"/>
                </a:solidFill>
                <a:latin typeface="Styrene A Regular" pitchFamily="50" charset="0"/>
              </a:rPr>
              <a:t>04</a:t>
            </a:r>
          </a:p>
        </p:txBody>
      </p:sp>
      <p:sp>
        <p:nvSpPr>
          <p:cNvPr id="46" name="TextBox 45">
            <a:extLst>
              <a:ext uri="{FF2B5EF4-FFF2-40B4-BE49-F238E27FC236}">
                <a16:creationId xmlns:a16="http://schemas.microsoft.com/office/drawing/2014/main" id="{49F8D8CD-D256-415C-B1FD-205BD697E10F}"/>
              </a:ext>
            </a:extLst>
          </p:cNvPr>
          <p:cNvSpPr txBox="1"/>
          <p:nvPr/>
        </p:nvSpPr>
        <p:spPr>
          <a:xfrm>
            <a:off x="5498336" y="4796794"/>
            <a:ext cx="923746" cy="646331"/>
          </a:xfrm>
          <a:prstGeom prst="rect">
            <a:avLst/>
          </a:prstGeom>
          <a:noFill/>
        </p:spPr>
        <p:txBody>
          <a:bodyPr wrap="square" rtlCol="0">
            <a:spAutoFit/>
          </a:bodyPr>
          <a:lstStyle/>
          <a:p>
            <a:r>
              <a:rPr lang="en-AU" sz="3600" dirty="0">
                <a:solidFill>
                  <a:srgbClr val="F9A04A"/>
                </a:solidFill>
                <a:latin typeface="Styrene A Regular" pitchFamily="50" charset="0"/>
              </a:rPr>
              <a:t>05</a:t>
            </a:r>
          </a:p>
        </p:txBody>
      </p:sp>
      <p:sp>
        <p:nvSpPr>
          <p:cNvPr id="48" name="TextBox 47">
            <a:extLst>
              <a:ext uri="{FF2B5EF4-FFF2-40B4-BE49-F238E27FC236}">
                <a16:creationId xmlns:a16="http://schemas.microsoft.com/office/drawing/2014/main" id="{65580701-C7DC-4332-88AE-8B29E1FF53D4}"/>
              </a:ext>
            </a:extLst>
          </p:cNvPr>
          <p:cNvSpPr txBox="1"/>
          <p:nvPr/>
        </p:nvSpPr>
        <p:spPr>
          <a:xfrm>
            <a:off x="5498336" y="5827755"/>
            <a:ext cx="870208" cy="646331"/>
          </a:xfrm>
          <a:prstGeom prst="rect">
            <a:avLst/>
          </a:prstGeom>
          <a:noFill/>
        </p:spPr>
        <p:txBody>
          <a:bodyPr wrap="square" rtlCol="0">
            <a:spAutoFit/>
          </a:bodyPr>
          <a:lstStyle/>
          <a:p>
            <a:r>
              <a:rPr lang="en-AU" sz="3600" dirty="0">
                <a:solidFill>
                  <a:srgbClr val="F9A04A"/>
                </a:solidFill>
                <a:latin typeface="Styrene A Regular" pitchFamily="50" charset="0"/>
              </a:rPr>
              <a:t>06</a:t>
            </a:r>
          </a:p>
        </p:txBody>
      </p:sp>
      <p:sp>
        <p:nvSpPr>
          <p:cNvPr id="49" name="TextBox 48">
            <a:extLst>
              <a:ext uri="{FF2B5EF4-FFF2-40B4-BE49-F238E27FC236}">
                <a16:creationId xmlns:a16="http://schemas.microsoft.com/office/drawing/2014/main" id="{153408BD-97C3-49B9-82D2-154EDBC2A108}"/>
              </a:ext>
            </a:extLst>
          </p:cNvPr>
          <p:cNvSpPr txBox="1"/>
          <p:nvPr/>
        </p:nvSpPr>
        <p:spPr>
          <a:xfrm>
            <a:off x="6550319" y="5814778"/>
            <a:ext cx="4890994" cy="584775"/>
          </a:xfrm>
          <a:prstGeom prst="rect">
            <a:avLst/>
          </a:prstGeom>
          <a:noFill/>
        </p:spPr>
        <p:txBody>
          <a:bodyPr wrap="square" rtlCol="0">
            <a:spAutoFit/>
          </a:bodyPr>
          <a:lstStyle/>
          <a:p>
            <a:pPr marL="0" lvl="2" algn="l">
              <a:spcBef>
                <a:spcPts val="300"/>
              </a:spcBef>
              <a:defRPr/>
            </a:pPr>
            <a:r>
              <a:rPr lang="en-AU" sz="1600" dirty="0">
                <a:solidFill>
                  <a:srgbClr val="055A70"/>
                </a:solidFill>
                <a:latin typeface="Styrene A Medium" pitchFamily="50" charset="0"/>
              </a:rPr>
              <a:t>Question Time </a:t>
            </a:r>
            <a:br>
              <a:rPr lang="en-AU" sz="1600" dirty="0">
                <a:solidFill>
                  <a:srgbClr val="055A70"/>
                </a:solidFill>
                <a:latin typeface="Styrene A Regular" pitchFamily="50" charset="0"/>
              </a:rPr>
            </a:br>
            <a:r>
              <a:rPr lang="en-AU" sz="1600" dirty="0">
                <a:solidFill>
                  <a:srgbClr val="6DB8BE"/>
                </a:solidFill>
                <a:latin typeface="Styrene A Regular" pitchFamily="50" charset="0"/>
              </a:rPr>
              <a:t>(Approx. 20- 30 minutes)</a:t>
            </a:r>
            <a:endParaRPr lang="en-AU" sz="2000" dirty="0">
              <a:solidFill>
                <a:srgbClr val="6DB8BE"/>
              </a:solidFill>
              <a:latin typeface="Styrene A Regular" pitchFamily="50" charset="0"/>
            </a:endParaRPr>
          </a:p>
        </p:txBody>
      </p:sp>
      <p:sp>
        <p:nvSpPr>
          <p:cNvPr id="51" name="TextBox 50">
            <a:extLst>
              <a:ext uri="{FF2B5EF4-FFF2-40B4-BE49-F238E27FC236}">
                <a16:creationId xmlns:a16="http://schemas.microsoft.com/office/drawing/2014/main" id="{AB7F7552-0103-45EA-8091-2E0780605797}"/>
              </a:ext>
            </a:extLst>
          </p:cNvPr>
          <p:cNvSpPr txBox="1"/>
          <p:nvPr/>
        </p:nvSpPr>
        <p:spPr>
          <a:xfrm>
            <a:off x="6516291" y="4845797"/>
            <a:ext cx="3310822" cy="646330"/>
          </a:xfrm>
          <a:prstGeom prst="rect">
            <a:avLst/>
          </a:prstGeom>
          <a:noFill/>
        </p:spPr>
        <p:txBody>
          <a:bodyPr wrap="square">
            <a:spAutoFit/>
          </a:bodyPr>
          <a:lstStyle/>
          <a:p>
            <a:pPr marL="0" lvl="2">
              <a:spcBef>
                <a:spcPts val="300"/>
              </a:spcBef>
              <a:defRPr/>
            </a:pPr>
            <a:r>
              <a:rPr lang="en-AU" sz="1600" dirty="0">
                <a:solidFill>
                  <a:srgbClr val="055A70"/>
                </a:solidFill>
                <a:latin typeface="Styrene A Medium" pitchFamily="50" charset="0"/>
              </a:rPr>
              <a:t>Wrap Up and Next Steps </a:t>
            </a:r>
          </a:p>
          <a:p>
            <a:pPr marL="0" lvl="2">
              <a:spcBef>
                <a:spcPts val="300"/>
              </a:spcBef>
              <a:defRPr/>
            </a:pPr>
            <a:r>
              <a:rPr lang="en-AU" sz="1600" dirty="0">
                <a:solidFill>
                  <a:srgbClr val="6DB8BE"/>
                </a:solidFill>
                <a:latin typeface="Styrene A Regular" pitchFamily="50" charset="0"/>
              </a:rPr>
              <a:t>(5 minutes)</a:t>
            </a:r>
          </a:p>
        </p:txBody>
      </p:sp>
      <p:sp>
        <p:nvSpPr>
          <p:cNvPr id="3" name="Rectangle 2">
            <a:extLst>
              <a:ext uri="{FF2B5EF4-FFF2-40B4-BE49-F238E27FC236}">
                <a16:creationId xmlns:a16="http://schemas.microsoft.com/office/drawing/2014/main" id="{A40FFDC3-0005-4CDF-9D04-7B303BFE7F76}"/>
              </a:ext>
            </a:extLst>
          </p:cNvPr>
          <p:cNvSpPr/>
          <p:nvPr/>
        </p:nvSpPr>
        <p:spPr>
          <a:xfrm>
            <a:off x="-254001" y="948267"/>
            <a:ext cx="5325533" cy="5257800"/>
          </a:xfrm>
          <a:prstGeom prst="rect">
            <a:avLst/>
          </a:prstGeom>
          <a:noFill/>
          <a:ln w="38100">
            <a:solidFill>
              <a:srgbClr val="6DB8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Oval 3">
            <a:extLst>
              <a:ext uri="{FF2B5EF4-FFF2-40B4-BE49-F238E27FC236}">
                <a16:creationId xmlns:a16="http://schemas.microsoft.com/office/drawing/2014/main" id="{F6E62070-F439-495B-9970-23D0FA2AADC7}"/>
              </a:ext>
            </a:extLst>
          </p:cNvPr>
          <p:cNvSpPr/>
          <p:nvPr/>
        </p:nvSpPr>
        <p:spPr>
          <a:xfrm>
            <a:off x="4899202" y="852185"/>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Oval 30">
            <a:extLst>
              <a:ext uri="{FF2B5EF4-FFF2-40B4-BE49-F238E27FC236}">
                <a16:creationId xmlns:a16="http://schemas.microsoft.com/office/drawing/2014/main" id="{2DA85E99-7AE0-4DDF-8737-BD81462F92B8}"/>
              </a:ext>
            </a:extLst>
          </p:cNvPr>
          <p:cNvSpPr/>
          <p:nvPr/>
        </p:nvSpPr>
        <p:spPr>
          <a:xfrm>
            <a:off x="4911902" y="1904658"/>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Oval 31">
            <a:extLst>
              <a:ext uri="{FF2B5EF4-FFF2-40B4-BE49-F238E27FC236}">
                <a16:creationId xmlns:a16="http://schemas.microsoft.com/office/drawing/2014/main" id="{DDAB0880-5CE4-4E71-8001-ACAC88229FC3}"/>
              </a:ext>
            </a:extLst>
          </p:cNvPr>
          <p:cNvSpPr/>
          <p:nvPr/>
        </p:nvSpPr>
        <p:spPr>
          <a:xfrm>
            <a:off x="4911902" y="2909525"/>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Oval 33">
            <a:extLst>
              <a:ext uri="{FF2B5EF4-FFF2-40B4-BE49-F238E27FC236}">
                <a16:creationId xmlns:a16="http://schemas.microsoft.com/office/drawing/2014/main" id="{0B679954-CA94-4AB3-81E3-6D1E7E61052D}"/>
              </a:ext>
            </a:extLst>
          </p:cNvPr>
          <p:cNvSpPr/>
          <p:nvPr/>
        </p:nvSpPr>
        <p:spPr>
          <a:xfrm>
            <a:off x="4899202" y="3914392"/>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Oval 49">
            <a:extLst>
              <a:ext uri="{FF2B5EF4-FFF2-40B4-BE49-F238E27FC236}">
                <a16:creationId xmlns:a16="http://schemas.microsoft.com/office/drawing/2014/main" id="{B2028D86-1BF5-4516-8969-61041941CA90}"/>
              </a:ext>
            </a:extLst>
          </p:cNvPr>
          <p:cNvSpPr/>
          <p:nvPr/>
        </p:nvSpPr>
        <p:spPr>
          <a:xfrm>
            <a:off x="4911902" y="4966865"/>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2" name="Oval 51">
            <a:extLst>
              <a:ext uri="{FF2B5EF4-FFF2-40B4-BE49-F238E27FC236}">
                <a16:creationId xmlns:a16="http://schemas.microsoft.com/office/drawing/2014/main" id="{DBC9FE14-EB3E-4A80-8175-7D2133A5CA9D}"/>
              </a:ext>
            </a:extLst>
          </p:cNvPr>
          <p:cNvSpPr/>
          <p:nvPr/>
        </p:nvSpPr>
        <p:spPr>
          <a:xfrm>
            <a:off x="4911902" y="5971732"/>
            <a:ext cx="287867" cy="28786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14755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D15F0-B9F6-4836-AA20-0687149F4F6A}"/>
              </a:ext>
            </a:extLst>
          </p:cNvPr>
          <p:cNvSpPr>
            <a:spLocks noGrp="1"/>
          </p:cNvSpPr>
          <p:nvPr>
            <p:ph type="title"/>
          </p:nvPr>
        </p:nvSpPr>
        <p:spPr/>
        <p:txBody>
          <a:bodyPr>
            <a:normAutofit/>
          </a:bodyPr>
          <a:lstStyle/>
          <a:p>
            <a:r>
              <a:rPr lang="en-US" sz="4000" dirty="0">
                <a:solidFill>
                  <a:srgbClr val="055A70"/>
                </a:solidFill>
                <a:latin typeface="Styrene A Medium" pitchFamily="50" charset="0"/>
              </a:rPr>
              <a:t>Tell us about yourself…</a:t>
            </a:r>
            <a:endParaRPr lang="en-AU" sz="4000" dirty="0">
              <a:solidFill>
                <a:srgbClr val="055A70"/>
              </a:solidFill>
              <a:latin typeface="Styrene A Medium" pitchFamily="50" charset="0"/>
            </a:endParaRPr>
          </a:p>
        </p:txBody>
      </p:sp>
      <p:sp>
        <p:nvSpPr>
          <p:cNvPr id="4" name="Rectangle 3">
            <a:extLst>
              <a:ext uri="{FF2B5EF4-FFF2-40B4-BE49-F238E27FC236}">
                <a16:creationId xmlns:a16="http://schemas.microsoft.com/office/drawing/2014/main" id="{3F40E6AB-D269-4A5E-AF70-CFF55DA0026B}"/>
              </a:ext>
            </a:extLst>
          </p:cNvPr>
          <p:cNvSpPr/>
          <p:nvPr/>
        </p:nvSpPr>
        <p:spPr>
          <a:xfrm>
            <a:off x="0" y="1690688"/>
            <a:ext cx="12192000" cy="5167312"/>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9955860C-1A19-4A51-8EDB-44A6615E8FBB}"/>
              </a:ext>
            </a:extLst>
          </p:cNvPr>
          <p:cNvSpPr/>
          <p:nvPr/>
        </p:nvSpPr>
        <p:spPr>
          <a:xfrm>
            <a:off x="5003800" y="3251846"/>
            <a:ext cx="1751162" cy="1751162"/>
          </a:xfrm>
          <a:prstGeom prst="ellipse">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Graphic 5">
            <a:extLst>
              <a:ext uri="{FF2B5EF4-FFF2-40B4-BE49-F238E27FC236}">
                <a16:creationId xmlns:a16="http://schemas.microsoft.com/office/drawing/2014/main" id="{62E6E05E-1D62-47EE-A9AA-E7DC657F9E0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51373" y="3533860"/>
            <a:ext cx="1100227" cy="1084946"/>
          </a:xfrm>
          <a:prstGeom prst="rect">
            <a:avLst/>
          </a:prstGeom>
        </p:spPr>
      </p:pic>
    </p:spTree>
    <p:extLst>
      <p:ext uri="{BB962C8B-B14F-4D97-AF65-F5344CB8AC3E}">
        <p14:creationId xmlns:p14="http://schemas.microsoft.com/office/powerpoint/2010/main" val="2208465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69593-DE89-430D-95A4-6549529B4ECD}"/>
              </a:ext>
            </a:extLst>
          </p:cNvPr>
          <p:cNvSpPr>
            <a:spLocks noGrp="1"/>
          </p:cNvSpPr>
          <p:nvPr>
            <p:ph type="title"/>
          </p:nvPr>
        </p:nvSpPr>
        <p:spPr>
          <a:xfrm>
            <a:off x="914400" y="2264304"/>
            <a:ext cx="4360333" cy="1926696"/>
          </a:xfrm>
        </p:spPr>
        <p:txBody>
          <a:bodyPr>
            <a:normAutofit/>
          </a:bodyPr>
          <a:lstStyle/>
          <a:p>
            <a:r>
              <a:rPr lang="en-AU" sz="4000" dirty="0">
                <a:solidFill>
                  <a:srgbClr val="055A70"/>
                </a:solidFill>
                <a:latin typeface="Styrene A Medium" pitchFamily="50" charset="0"/>
              </a:rPr>
              <a:t>Council Presentation</a:t>
            </a:r>
          </a:p>
        </p:txBody>
      </p:sp>
      <p:sp>
        <p:nvSpPr>
          <p:cNvPr id="5" name="Parallelogram 4">
            <a:extLst>
              <a:ext uri="{FF2B5EF4-FFF2-40B4-BE49-F238E27FC236}">
                <a16:creationId xmlns:a16="http://schemas.microsoft.com/office/drawing/2014/main" id="{FA58DB3D-885E-480D-91DF-1A6778556559}"/>
              </a:ext>
            </a:extLst>
          </p:cNvPr>
          <p:cNvSpPr/>
          <p:nvPr/>
        </p:nvSpPr>
        <p:spPr>
          <a:xfrm rot="10800000">
            <a:off x="6858000" y="0"/>
            <a:ext cx="5333999" cy="6858000"/>
          </a:xfrm>
          <a:prstGeom prst="parallelogram">
            <a:avLst/>
          </a:prstGeom>
          <a:solidFill>
            <a:srgbClr val="7DC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descr="Graphical user interface, application&#10;&#10;Description automatically generated">
            <a:extLst>
              <a:ext uri="{FF2B5EF4-FFF2-40B4-BE49-F238E27FC236}">
                <a16:creationId xmlns:a16="http://schemas.microsoft.com/office/drawing/2014/main" id="{2733FC80-F233-42C4-82A9-7AFCBFF59D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142" y="5430464"/>
            <a:ext cx="1360715" cy="669036"/>
          </a:xfrm>
          <a:prstGeom prst="rect">
            <a:avLst/>
          </a:prstGeom>
        </p:spPr>
      </p:pic>
    </p:spTree>
    <p:extLst>
      <p:ext uri="{BB962C8B-B14F-4D97-AF65-F5344CB8AC3E}">
        <p14:creationId xmlns:p14="http://schemas.microsoft.com/office/powerpoint/2010/main" val="3776378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26D40B-82FA-4DC6-9646-7158F9C5584B}"/>
              </a:ext>
            </a:extLst>
          </p:cNvPr>
          <p:cNvSpPr/>
          <p:nvPr/>
        </p:nvSpPr>
        <p:spPr>
          <a:xfrm rot="5400000">
            <a:off x="5028803" y="-5028803"/>
            <a:ext cx="213439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12">
            <a:extLst>
              <a:ext uri="{FF2B5EF4-FFF2-40B4-BE49-F238E27FC236}">
                <a16:creationId xmlns:a16="http://schemas.microsoft.com/office/drawing/2014/main" id="{46694ECB-3134-434F-BAF7-08FF1ECD3218}"/>
              </a:ext>
            </a:extLst>
          </p:cNvPr>
          <p:cNvSpPr txBox="1">
            <a:spLocks/>
          </p:cNvSpPr>
          <p:nvPr/>
        </p:nvSpPr>
        <p:spPr>
          <a:xfrm>
            <a:off x="838200" y="1690688"/>
            <a:ext cx="4074025" cy="60483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4000" dirty="0">
              <a:solidFill>
                <a:srgbClr val="F9A04A"/>
              </a:solidFill>
              <a:latin typeface="Styrene A Medium" pitchFamily="50" charset="0"/>
            </a:endParaRPr>
          </a:p>
        </p:txBody>
      </p:sp>
      <p:sp>
        <p:nvSpPr>
          <p:cNvPr id="8" name="Title 1">
            <a:extLst>
              <a:ext uri="{FF2B5EF4-FFF2-40B4-BE49-F238E27FC236}">
                <a16:creationId xmlns:a16="http://schemas.microsoft.com/office/drawing/2014/main" id="{E61F2EF7-956A-4895-BC14-9807FEAE97AD}"/>
              </a:ext>
            </a:extLst>
          </p:cNvPr>
          <p:cNvSpPr txBox="1">
            <a:spLocks/>
          </p:cNvSpPr>
          <p:nvPr/>
        </p:nvSpPr>
        <p:spPr>
          <a:xfrm>
            <a:off x="647700" y="8088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dirty="0">
              <a:solidFill>
                <a:srgbClr val="F9A04A"/>
              </a:solidFill>
              <a:latin typeface="Styrene A Medium" pitchFamily="50" charset="0"/>
            </a:endParaRPr>
          </a:p>
        </p:txBody>
      </p:sp>
      <p:pic>
        <p:nvPicPr>
          <p:cNvPr id="1026" name="Picture 2" descr="NAIDOC Logo and Banners | NAIDOC">
            <a:extLst>
              <a:ext uri="{FF2B5EF4-FFF2-40B4-BE49-F238E27FC236}">
                <a16:creationId xmlns:a16="http://schemas.microsoft.com/office/drawing/2014/main" id="{1AA2917C-0A4C-4B9B-85E7-3AA32DB924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295525"/>
            <a:ext cx="9133114" cy="3612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91B8555-95A4-4FC6-9A67-2023E1F7C617}"/>
              </a:ext>
            </a:extLst>
          </p:cNvPr>
          <p:cNvSpPr txBox="1"/>
          <p:nvPr/>
        </p:nvSpPr>
        <p:spPr>
          <a:xfrm>
            <a:off x="9122228" y="6324600"/>
            <a:ext cx="3145972" cy="338554"/>
          </a:xfrm>
          <a:prstGeom prst="rect">
            <a:avLst/>
          </a:prstGeom>
          <a:noFill/>
        </p:spPr>
        <p:txBody>
          <a:bodyPr wrap="square" rtlCol="0">
            <a:spAutoFit/>
          </a:bodyPr>
          <a:lstStyle/>
          <a:p>
            <a:r>
              <a:rPr lang="en-AU" sz="1600" i="1" dirty="0"/>
              <a:t>2021 National NAIDOC logo</a:t>
            </a:r>
          </a:p>
        </p:txBody>
      </p:sp>
    </p:spTree>
    <p:extLst>
      <p:ext uri="{BB962C8B-B14F-4D97-AF65-F5344CB8AC3E}">
        <p14:creationId xmlns:p14="http://schemas.microsoft.com/office/powerpoint/2010/main" val="311799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626D40B-82FA-4DC6-9646-7158F9C5584B}"/>
              </a:ext>
            </a:extLst>
          </p:cNvPr>
          <p:cNvSpPr/>
          <p:nvPr/>
        </p:nvSpPr>
        <p:spPr>
          <a:xfrm rot="5400000">
            <a:off x="5028803" y="-5028803"/>
            <a:ext cx="213439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itle 12">
            <a:extLst>
              <a:ext uri="{FF2B5EF4-FFF2-40B4-BE49-F238E27FC236}">
                <a16:creationId xmlns:a16="http://schemas.microsoft.com/office/drawing/2014/main" id="{46694ECB-3134-434F-BAF7-08FF1ECD3218}"/>
              </a:ext>
            </a:extLst>
          </p:cNvPr>
          <p:cNvSpPr txBox="1">
            <a:spLocks/>
          </p:cNvSpPr>
          <p:nvPr/>
        </p:nvSpPr>
        <p:spPr>
          <a:xfrm>
            <a:off x="838200" y="1690688"/>
            <a:ext cx="4074025" cy="60483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4000" dirty="0">
              <a:solidFill>
                <a:srgbClr val="F9A04A"/>
              </a:solidFill>
              <a:latin typeface="Styrene A Medium" pitchFamily="50" charset="0"/>
            </a:endParaRPr>
          </a:p>
        </p:txBody>
      </p:sp>
      <p:sp>
        <p:nvSpPr>
          <p:cNvPr id="8" name="Title 1">
            <a:extLst>
              <a:ext uri="{FF2B5EF4-FFF2-40B4-BE49-F238E27FC236}">
                <a16:creationId xmlns:a16="http://schemas.microsoft.com/office/drawing/2014/main" id="{E61F2EF7-956A-4895-BC14-9807FEAE97AD}"/>
              </a:ext>
            </a:extLst>
          </p:cNvPr>
          <p:cNvSpPr txBox="1">
            <a:spLocks/>
          </p:cNvSpPr>
          <p:nvPr/>
        </p:nvSpPr>
        <p:spPr>
          <a:xfrm>
            <a:off x="647700" y="80883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latin typeface="Styrene A Medium" pitchFamily="50" charset="0"/>
              </a:rPr>
              <a:t>Heidelberg Road Corridor Project </a:t>
            </a:r>
            <a:r>
              <a:rPr lang="en-AU" sz="4000" dirty="0">
                <a:solidFill>
                  <a:schemeClr val="bg1"/>
                </a:solidFill>
                <a:latin typeface="Styrene A Medium" pitchFamily="50" charset="0"/>
              </a:rPr>
              <a:t>Study</a:t>
            </a:r>
            <a:r>
              <a:rPr lang="en-AU" sz="3200" dirty="0">
                <a:solidFill>
                  <a:schemeClr val="bg1"/>
                </a:solidFill>
                <a:latin typeface="Styrene A Medium" pitchFamily="50" charset="0"/>
              </a:rPr>
              <a:t> </a:t>
            </a:r>
            <a:r>
              <a:rPr lang="en-AU" sz="4000" dirty="0">
                <a:solidFill>
                  <a:schemeClr val="bg1"/>
                </a:solidFill>
                <a:latin typeface="Styrene A Medium" pitchFamily="50" charset="0"/>
              </a:rPr>
              <a:t>Area</a:t>
            </a:r>
          </a:p>
          <a:p>
            <a:endParaRPr lang="en-AU" dirty="0">
              <a:solidFill>
                <a:srgbClr val="F9A04A"/>
              </a:solidFill>
              <a:latin typeface="Styrene A Medium" pitchFamily="50" charset="0"/>
            </a:endParaRPr>
          </a:p>
        </p:txBody>
      </p:sp>
      <p:pic>
        <p:nvPicPr>
          <p:cNvPr id="14" name="Picture 13" descr="A picture containing text&#10;&#10;Description automatically generated">
            <a:extLst>
              <a:ext uri="{FF2B5EF4-FFF2-40B4-BE49-F238E27FC236}">
                <a16:creationId xmlns:a16="http://schemas.microsoft.com/office/drawing/2014/main" id="{5A48C1B3-3761-4D02-AD60-EFD9F940F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99" y="2508801"/>
            <a:ext cx="11811001" cy="3540367"/>
          </a:xfrm>
          <a:prstGeom prst="rect">
            <a:avLst/>
          </a:prstGeom>
        </p:spPr>
      </p:pic>
      <p:pic>
        <p:nvPicPr>
          <p:cNvPr id="16" name="Picture 15" descr="A picture containing chart&#10;&#10;Description automatically generated">
            <a:extLst>
              <a:ext uri="{FF2B5EF4-FFF2-40B4-BE49-F238E27FC236}">
                <a16:creationId xmlns:a16="http://schemas.microsoft.com/office/drawing/2014/main" id="{23533D1D-CA77-40DE-9E4B-FA7BD190E3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499" y="2276476"/>
            <a:ext cx="2660904" cy="1219200"/>
          </a:xfrm>
          <a:prstGeom prst="rect">
            <a:avLst/>
          </a:prstGeom>
        </p:spPr>
      </p:pic>
    </p:spTree>
    <p:extLst>
      <p:ext uri="{BB962C8B-B14F-4D97-AF65-F5344CB8AC3E}">
        <p14:creationId xmlns:p14="http://schemas.microsoft.com/office/powerpoint/2010/main" val="50315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D8D42227-2733-47ED-B721-B6320CEB8381}"/>
              </a:ext>
            </a:extLst>
          </p:cNvPr>
          <p:cNvSpPr/>
          <p:nvPr/>
        </p:nvSpPr>
        <p:spPr>
          <a:xfrm>
            <a:off x="0" y="1423888"/>
            <a:ext cx="12192000" cy="5434112"/>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5F98674A-3E06-4B31-A6C0-0A58CEB4FCDA}"/>
              </a:ext>
            </a:extLst>
          </p:cNvPr>
          <p:cNvSpPr>
            <a:spLocks noGrp="1"/>
          </p:cNvSpPr>
          <p:nvPr>
            <p:ph type="title"/>
          </p:nvPr>
        </p:nvSpPr>
        <p:spPr>
          <a:xfrm>
            <a:off x="838200" y="365125"/>
            <a:ext cx="10515600" cy="1058763"/>
          </a:xfrm>
        </p:spPr>
        <p:txBody>
          <a:bodyPr>
            <a:normAutofit/>
          </a:bodyPr>
          <a:lstStyle/>
          <a:p>
            <a:r>
              <a:rPr lang="en-AU" sz="4000" dirty="0">
                <a:solidFill>
                  <a:srgbClr val="055A70"/>
                </a:solidFill>
                <a:latin typeface="Styrene A Medium" pitchFamily="50" charset="0"/>
              </a:rPr>
              <a:t>Project Context</a:t>
            </a:r>
          </a:p>
        </p:txBody>
      </p:sp>
      <p:sp>
        <p:nvSpPr>
          <p:cNvPr id="14" name="TextBox 13">
            <a:extLst>
              <a:ext uri="{FF2B5EF4-FFF2-40B4-BE49-F238E27FC236}">
                <a16:creationId xmlns:a16="http://schemas.microsoft.com/office/drawing/2014/main" id="{429CD77D-FAF7-41E3-8214-25E0B29A2356}"/>
              </a:ext>
            </a:extLst>
          </p:cNvPr>
          <p:cNvSpPr txBox="1"/>
          <p:nvPr/>
        </p:nvSpPr>
        <p:spPr>
          <a:xfrm>
            <a:off x="431800" y="3201512"/>
            <a:ext cx="3048000" cy="738664"/>
          </a:xfrm>
          <a:prstGeom prst="rect">
            <a:avLst/>
          </a:prstGeom>
          <a:noFill/>
        </p:spPr>
        <p:txBody>
          <a:bodyPr wrap="square">
            <a:spAutoFit/>
          </a:bodyPr>
          <a:lstStyle/>
          <a:p>
            <a:pPr algn="ctr"/>
            <a:r>
              <a:rPr lang="en-US" sz="1400" dirty="0">
                <a:solidFill>
                  <a:srgbClr val="055A70"/>
                </a:solidFill>
                <a:latin typeface="Styrene A Regular" pitchFamily="50" charset="0"/>
              </a:rPr>
              <a:t>The </a:t>
            </a:r>
            <a:r>
              <a:rPr lang="en-US" sz="1400" dirty="0">
                <a:solidFill>
                  <a:srgbClr val="055A70"/>
                </a:solidFill>
                <a:latin typeface="Styrene A Black" pitchFamily="50" charset="0"/>
              </a:rPr>
              <a:t>redevelopment of the Alphington Paper Mill site (APM) </a:t>
            </a:r>
            <a:r>
              <a:rPr lang="en-US" sz="1400" dirty="0">
                <a:solidFill>
                  <a:srgbClr val="055A70"/>
                </a:solidFill>
                <a:latin typeface="Styrene A Regular" pitchFamily="50" charset="0"/>
              </a:rPr>
              <a:t>will transform the area</a:t>
            </a:r>
          </a:p>
        </p:txBody>
      </p:sp>
      <p:sp>
        <p:nvSpPr>
          <p:cNvPr id="16" name="TextBox 15">
            <a:extLst>
              <a:ext uri="{FF2B5EF4-FFF2-40B4-BE49-F238E27FC236}">
                <a16:creationId xmlns:a16="http://schemas.microsoft.com/office/drawing/2014/main" id="{A24EB317-4B49-4850-9BEC-7C3BB8F32813}"/>
              </a:ext>
            </a:extLst>
          </p:cNvPr>
          <p:cNvSpPr txBox="1"/>
          <p:nvPr/>
        </p:nvSpPr>
        <p:spPr>
          <a:xfrm>
            <a:off x="4271962" y="3204389"/>
            <a:ext cx="2828925" cy="738664"/>
          </a:xfrm>
          <a:prstGeom prst="rect">
            <a:avLst/>
          </a:prstGeom>
          <a:noFill/>
        </p:spPr>
        <p:txBody>
          <a:bodyPr wrap="square">
            <a:spAutoFit/>
          </a:bodyPr>
          <a:lstStyle/>
          <a:p>
            <a:pPr algn="ctr"/>
            <a:r>
              <a:rPr lang="en-US" sz="1400" dirty="0">
                <a:solidFill>
                  <a:srgbClr val="055A70"/>
                </a:solidFill>
                <a:latin typeface="Styrene A Regular" pitchFamily="50" charset="0"/>
              </a:rPr>
              <a:t>There will be a </a:t>
            </a:r>
            <a:r>
              <a:rPr lang="en-US" sz="1400" dirty="0">
                <a:solidFill>
                  <a:srgbClr val="055A70"/>
                </a:solidFill>
                <a:latin typeface="Styrene A Black" pitchFamily="50" charset="0"/>
              </a:rPr>
              <a:t>change in the businesses </a:t>
            </a:r>
            <a:r>
              <a:rPr lang="en-US" sz="1400" dirty="0">
                <a:solidFill>
                  <a:srgbClr val="055A70"/>
                </a:solidFill>
                <a:latin typeface="Styrene A Regular" pitchFamily="50" charset="0"/>
              </a:rPr>
              <a:t>attracted to Heidelberg Road</a:t>
            </a:r>
          </a:p>
        </p:txBody>
      </p:sp>
      <p:sp>
        <p:nvSpPr>
          <p:cNvPr id="18" name="TextBox 17">
            <a:extLst>
              <a:ext uri="{FF2B5EF4-FFF2-40B4-BE49-F238E27FC236}">
                <a16:creationId xmlns:a16="http://schemas.microsoft.com/office/drawing/2014/main" id="{F87A7B3C-912D-4EF5-A7F4-29B8FF312DD0}"/>
              </a:ext>
            </a:extLst>
          </p:cNvPr>
          <p:cNvSpPr txBox="1"/>
          <p:nvPr/>
        </p:nvSpPr>
        <p:spPr>
          <a:xfrm>
            <a:off x="7994650" y="3204389"/>
            <a:ext cx="3187700" cy="738664"/>
          </a:xfrm>
          <a:prstGeom prst="rect">
            <a:avLst/>
          </a:prstGeom>
          <a:noFill/>
        </p:spPr>
        <p:txBody>
          <a:bodyPr wrap="square">
            <a:spAutoFit/>
          </a:bodyPr>
          <a:lstStyle/>
          <a:p>
            <a:pPr algn="ctr"/>
            <a:r>
              <a:rPr lang="en-US" sz="1400" dirty="0">
                <a:solidFill>
                  <a:srgbClr val="055A70"/>
                </a:solidFill>
                <a:latin typeface="Styrene A Regular" pitchFamily="50" charset="0"/>
              </a:rPr>
              <a:t>Currently there are </a:t>
            </a:r>
            <a:r>
              <a:rPr lang="en-US" sz="1400" dirty="0">
                <a:solidFill>
                  <a:srgbClr val="055A70"/>
                </a:solidFill>
                <a:latin typeface="Styrene A Black" pitchFamily="50" charset="0"/>
              </a:rPr>
              <a:t>no building height or design guidelines </a:t>
            </a:r>
            <a:br>
              <a:rPr lang="en-US" sz="1400" dirty="0">
                <a:solidFill>
                  <a:srgbClr val="055A70"/>
                </a:solidFill>
                <a:latin typeface="Styrene A Regular" pitchFamily="50" charset="0"/>
              </a:rPr>
            </a:br>
            <a:r>
              <a:rPr lang="en-US" sz="1400" dirty="0">
                <a:solidFill>
                  <a:srgbClr val="055A70"/>
                </a:solidFill>
                <a:latin typeface="Styrene A Regular" pitchFamily="50" charset="0"/>
              </a:rPr>
              <a:t>for the area</a:t>
            </a:r>
          </a:p>
        </p:txBody>
      </p:sp>
      <p:sp>
        <p:nvSpPr>
          <p:cNvPr id="22" name="TextBox 21">
            <a:extLst>
              <a:ext uri="{FF2B5EF4-FFF2-40B4-BE49-F238E27FC236}">
                <a16:creationId xmlns:a16="http://schemas.microsoft.com/office/drawing/2014/main" id="{6C4CE2FC-6623-4FA4-831C-4BB8E6A71E53}"/>
              </a:ext>
            </a:extLst>
          </p:cNvPr>
          <p:cNvSpPr txBox="1"/>
          <p:nvPr/>
        </p:nvSpPr>
        <p:spPr>
          <a:xfrm>
            <a:off x="241300" y="5760442"/>
            <a:ext cx="3429000" cy="738664"/>
          </a:xfrm>
          <a:prstGeom prst="rect">
            <a:avLst/>
          </a:prstGeom>
          <a:noFill/>
        </p:spPr>
        <p:txBody>
          <a:bodyPr wrap="square">
            <a:spAutoFit/>
          </a:bodyPr>
          <a:lstStyle/>
          <a:p>
            <a:pPr algn="ctr"/>
            <a:r>
              <a:rPr lang="en-US" sz="1400" dirty="0">
                <a:solidFill>
                  <a:srgbClr val="055A70"/>
                </a:solidFill>
                <a:latin typeface="Styrene A Black" pitchFamily="50" charset="0"/>
              </a:rPr>
              <a:t>Darebin and </a:t>
            </a:r>
            <a:r>
              <a:rPr lang="en-US" sz="1400" dirty="0" err="1">
                <a:solidFill>
                  <a:srgbClr val="055A70"/>
                </a:solidFill>
                <a:latin typeface="Styrene A Black" pitchFamily="50" charset="0"/>
              </a:rPr>
              <a:t>Yarra</a:t>
            </a:r>
            <a:r>
              <a:rPr lang="en-US" sz="1400" dirty="0">
                <a:solidFill>
                  <a:srgbClr val="055A70"/>
                </a:solidFill>
                <a:latin typeface="Styrene A Black" pitchFamily="50" charset="0"/>
              </a:rPr>
              <a:t> Councils have developed a vision </a:t>
            </a:r>
            <a:r>
              <a:rPr lang="en-US" sz="1400" dirty="0">
                <a:solidFill>
                  <a:srgbClr val="055A70"/>
                </a:solidFill>
                <a:latin typeface="Styrene A Regular" pitchFamily="50" charset="0"/>
              </a:rPr>
              <a:t>for the area and a Local Area Plan (LAP)</a:t>
            </a:r>
          </a:p>
        </p:txBody>
      </p:sp>
      <p:sp>
        <p:nvSpPr>
          <p:cNvPr id="23" name="TextBox 22">
            <a:extLst>
              <a:ext uri="{FF2B5EF4-FFF2-40B4-BE49-F238E27FC236}">
                <a16:creationId xmlns:a16="http://schemas.microsoft.com/office/drawing/2014/main" id="{D8047FD5-D2AD-4734-96E0-532A12DEABCE}"/>
              </a:ext>
            </a:extLst>
          </p:cNvPr>
          <p:cNvSpPr txBox="1"/>
          <p:nvPr/>
        </p:nvSpPr>
        <p:spPr>
          <a:xfrm>
            <a:off x="4422775" y="5760442"/>
            <a:ext cx="2730500" cy="738664"/>
          </a:xfrm>
          <a:prstGeom prst="rect">
            <a:avLst/>
          </a:prstGeom>
          <a:noFill/>
        </p:spPr>
        <p:txBody>
          <a:bodyPr wrap="square">
            <a:spAutoFit/>
          </a:bodyPr>
          <a:lstStyle/>
          <a:p>
            <a:pPr algn="ctr"/>
            <a:r>
              <a:rPr lang="en-US" sz="1400" dirty="0">
                <a:solidFill>
                  <a:srgbClr val="055A70"/>
                </a:solidFill>
                <a:latin typeface="Styrene A Black" pitchFamily="50" charset="0"/>
              </a:rPr>
              <a:t>Planning/ building design controls </a:t>
            </a:r>
            <a:r>
              <a:rPr lang="en-US" sz="1400" dirty="0">
                <a:solidFill>
                  <a:srgbClr val="055A70"/>
                </a:solidFill>
                <a:latin typeface="Styrene A Regular" pitchFamily="50" charset="0"/>
              </a:rPr>
              <a:t>will be needed to realise this vision</a:t>
            </a:r>
          </a:p>
        </p:txBody>
      </p:sp>
      <p:sp>
        <p:nvSpPr>
          <p:cNvPr id="25" name="Oval 24">
            <a:extLst>
              <a:ext uri="{FF2B5EF4-FFF2-40B4-BE49-F238E27FC236}">
                <a16:creationId xmlns:a16="http://schemas.microsoft.com/office/drawing/2014/main" id="{AE7E7908-30F5-4150-86B7-8BE97165B437}"/>
              </a:ext>
            </a:extLst>
          </p:cNvPr>
          <p:cNvSpPr/>
          <p:nvPr/>
        </p:nvSpPr>
        <p:spPr>
          <a:xfrm>
            <a:off x="1195685" y="1615044"/>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Oval 25">
            <a:extLst>
              <a:ext uri="{FF2B5EF4-FFF2-40B4-BE49-F238E27FC236}">
                <a16:creationId xmlns:a16="http://schemas.microsoft.com/office/drawing/2014/main" id="{2CB15FB5-8FFF-4C15-A972-FE1F8B9016CA}"/>
              </a:ext>
            </a:extLst>
          </p:cNvPr>
          <p:cNvSpPr/>
          <p:nvPr/>
        </p:nvSpPr>
        <p:spPr>
          <a:xfrm>
            <a:off x="4983460" y="1601550"/>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Oval 26">
            <a:extLst>
              <a:ext uri="{FF2B5EF4-FFF2-40B4-BE49-F238E27FC236}">
                <a16:creationId xmlns:a16="http://schemas.microsoft.com/office/drawing/2014/main" id="{55EAB91E-EBD9-4759-84BF-5CF195F2A726}"/>
              </a:ext>
            </a:extLst>
          </p:cNvPr>
          <p:cNvSpPr/>
          <p:nvPr/>
        </p:nvSpPr>
        <p:spPr>
          <a:xfrm>
            <a:off x="8771235" y="1601550"/>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27">
            <a:extLst>
              <a:ext uri="{FF2B5EF4-FFF2-40B4-BE49-F238E27FC236}">
                <a16:creationId xmlns:a16="http://schemas.microsoft.com/office/drawing/2014/main" id="{016202FC-9F41-47A9-95F2-8630714142B6}"/>
              </a:ext>
            </a:extLst>
          </p:cNvPr>
          <p:cNvSpPr/>
          <p:nvPr/>
        </p:nvSpPr>
        <p:spPr>
          <a:xfrm>
            <a:off x="1195685" y="4146947"/>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28">
            <a:extLst>
              <a:ext uri="{FF2B5EF4-FFF2-40B4-BE49-F238E27FC236}">
                <a16:creationId xmlns:a16="http://schemas.microsoft.com/office/drawing/2014/main" id="{7772E8FC-909A-41C1-AAF3-29BB0572C7DF}"/>
              </a:ext>
            </a:extLst>
          </p:cNvPr>
          <p:cNvSpPr/>
          <p:nvPr/>
        </p:nvSpPr>
        <p:spPr>
          <a:xfrm>
            <a:off x="4983460" y="4133453"/>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29">
            <a:extLst>
              <a:ext uri="{FF2B5EF4-FFF2-40B4-BE49-F238E27FC236}">
                <a16:creationId xmlns:a16="http://schemas.microsoft.com/office/drawing/2014/main" id="{4EB0B397-5B36-4615-97FF-A949680BCF9E}"/>
              </a:ext>
            </a:extLst>
          </p:cNvPr>
          <p:cNvSpPr/>
          <p:nvPr/>
        </p:nvSpPr>
        <p:spPr>
          <a:xfrm>
            <a:off x="8771235" y="4133453"/>
            <a:ext cx="1405930" cy="1405930"/>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2" name="Graphic 31">
            <a:extLst>
              <a:ext uri="{FF2B5EF4-FFF2-40B4-BE49-F238E27FC236}">
                <a16:creationId xmlns:a16="http://schemas.microsoft.com/office/drawing/2014/main" id="{1D3346B6-1B7A-4F7E-97C3-632B01473B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80829" y="1895832"/>
            <a:ext cx="836206" cy="721433"/>
          </a:xfrm>
          <a:prstGeom prst="rect">
            <a:avLst/>
          </a:prstGeom>
        </p:spPr>
      </p:pic>
      <p:pic>
        <p:nvPicPr>
          <p:cNvPr id="34" name="Graphic 33">
            <a:extLst>
              <a:ext uri="{FF2B5EF4-FFF2-40B4-BE49-F238E27FC236}">
                <a16:creationId xmlns:a16="http://schemas.microsoft.com/office/drawing/2014/main" id="{17612C2A-657C-42BA-AC44-D959A573548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49787" y="4411173"/>
            <a:ext cx="897725" cy="864476"/>
          </a:xfrm>
          <a:prstGeom prst="rect">
            <a:avLst/>
          </a:prstGeom>
        </p:spPr>
      </p:pic>
      <p:pic>
        <p:nvPicPr>
          <p:cNvPr id="36" name="Graphic 35">
            <a:extLst>
              <a:ext uri="{FF2B5EF4-FFF2-40B4-BE49-F238E27FC236}">
                <a16:creationId xmlns:a16="http://schemas.microsoft.com/office/drawing/2014/main" id="{6A66A172-CF28-4EE9-B6C3-97ECE1D1E8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169400" y="4430373"/>
            <a:ext cx="757237" cy="826077"/>
          </a:xfrm>
          <a:prstGeom prst="rect">
            <a:avLst/>
          </a:prstGeom>
        </p:spPr>
      </p:pic>
      <p:pic>
        <p:nvPicPr>
          <p:cNvPr id="38" name="Graphic 37">
            <a:extLst>
              <a:ext uri="{FF2B5EF4-FFF2-40B4-BE49-F238E27FC236}">
                <a16:creationId xmlns:a16="http://schemas.microsoft.com/office/drawing/2014/main" id="{05F9246D-52F9-4F37-BB48-34C85C05296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980146" y="1961179"/>
            <a:ext cx="988108" cy="625130"/>
          </a:xfrm>
          <a:prstGeom prst="rect">
            <a:avLst/>
          </a:prstGeom>
        </p:spPr>
      </p:pic>
      <p:pic>
        <p:nvPicPr>
          <p:cNvPr id="40" name="Graphic 39">
            <a:extLst>
              <a:ext uri="{FF2B5EF4-FFF2-40B4-BE49-F238E27FC236}">
                <a16:creationId xmlns:a16="http://schemas.microsoft.com/office/drawing/2014/main" id="{FEF7C7D4-9904-48DB-B02F-41231C52C7F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334847" y="1954292"/>
            <a:ext cx="703153" cy="662973"/>
          </a:xfrm>
          <a:prstGeom prst="rect">
            <a:avLst/>
          </a:prstGeom>
        </p:spPr>
      </p:pic>
      <p:pic>
        <p:nvPicPr>
          <p:cNvPr id="44" name="Graphic 43">
            <a:extLst>
              <a:ext uri="{FF2B5EF4-FFF2-40B4-BE49-F238E27FC236}">
                <a16:creationId xmlns:a16="http://schemas.microsoft.com/office/drawing/2014/main" id="{A3FDBAE9-025C-4EC4-B762-6E92A6A3C53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99714" y="4417424"/>
            <a:ext cx="827415" cy="815923"/>
          </a:xfrm>
          <a:prstGeom prst="rect">
            <a:avLst/>
          </a:prstGeom>
        </p:spPr>
      </p:pic>
      <p:sp>
        <p:nvSpPr>
          <p:cNvPr id="46" name="TextBox 45">
            <a:extLst>
              <a:ext uri="{FF2B5EF4-FFF2-40B4-BE49-F238E27FC236}">
                <a16:creationId xmlns:a16="http://schemas.microsoft.com/office/drawing/2014/main" id="{FC395CE8-F380-4888-A7AA-C6E21DAE8F63}"/>
              </a:ext>
            </a:extLst>
          </p:cNvPr>
          <p:cNvSpPr txBox="1"/>
          <p:nvPr/>
        </p:nvSpPr>
        <p:spPr>
          <a:xfrm>
            <a:off x="8132807" y="5760443"/>
            <a:ext cx="3001792" cy="738664"/>
          </a:xfrm>
          <a:prstGeom prst="rect">
            <a:avLst/>
          </a:prstGeom>
          <a:noFill/>
        </p:spPr>
        <p:txBody>
          <a:bodyPr wrap="square">
            <a:spAutoFit/>
          </a:bodyPr>
          <a:lstStyle/>
          <a:p>
            <a:pPr algn="ctr"/>
            <a:r>
              <a:rPr lang="en-US" sz="1400" dirty="0">
                <a:solidFill>
                  <a:srgbClr val="055A70"/>
                </a:solidFill>
                <a:latin typeface="Styrene A Regular" pitchFamily="50" charset="0"/>
              </a:rPr>
              <a:t>These controls will need  to be included in the planning scheme</a:t>
            </a:r>
          </a:p>
        </p:txBody>
      </p:sp>
    </p:spTree>
    <p:extLst>
      <p:ext uri="{BB962C8B-B14F-4D97-AF65-F5344CB8AC3E}">
        <p14:creationId xmlns:p14="http://schemas.microsoft.com/office/powerpoint/2010/main" val="274317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3C813-7F21-4085-8887-F2404A4F464A}"/>
              </a:ext>
            </a:extLst>
          </p:cNvPr>
          <p:cNvSpPr>
            <a:spLocks noGrp="1"/>
          </p:cNvSpPr>
          <p:nvPr>
            <p:ph type="title"/>
          </p:nvPr>
        </p:nvSpPr>
        <p:spPr/>
        <p:txBody>
          <a:bodyPr>
            <a:normAutofit/>
          </a:bodyPr>
          <a:lstStyle/>
          <a:p>
            <a:r>
              <a:rPr lang="en-AU" sz="4000" dirty="0">
                <a:solidFill>
                  <a:srgbClr val="055A70"/>
                </a:solidFill>
                <a:latin typeface="Styrene A Medium" pitchFamily="50" charset="0"/>
              </a:rPr>
              <a:t>Timeline</a:t>
            </a:r>
          </a:p>
        </p:txBody>
      </p:sp>
      <p:sp>
        <p:nvSpPr>
          <p:cNvPr id="5" name="TextBox 4">
            <a:extLst>
              <a:ext uri="{FF2B5EF4-FFF2-40B4-BE49-F238E27FC236}">
                <a16:creationId xmlns:a16="http://schemas.microsoft.com/office/drawing/2014/main" id="{6F7194D3-2048-479D-8E35-280884AC8346}"/>
              </a:ext>
            </a:extLst>
          </p:cNvPr>
          <p:cNvSpPr txBox="1"/>
          <p:nvPr/>
        </p:nvSpPr>
        <p:spPr>
          <a:xfrm>
            <a:off x="686590" y="1842416"/>
            <a:ext cx="2522804" cy="523220"/>
          </a:xfrm>
          <a:prstGeom prst="rect">
            <a:avLst/>
          </a:prstGeom>
          <a:noFill/>
        </p:spPr>
        <p:txBody>
          <a:bodyPr wrap="square">
            <a:spAutoFit/>
          </a:bodyPr>
          <a:lstStyle/>
          <a:p>
            <a:r>
              <a:rPr lang="en-US" sz="1400" dirty="0">
                <a:solidFill>
                  <a:srgbClr val="055A70"/>
                </a:solidFill>
                <a:latin typeface="Styrene A Regular" pitchFamily="50" charset="0"/>
              </a:rPr>
              <a:t>Redevelopment of APM site commences.</a:t>
            </a:r>
          </a:p>
        </p:txBody>
      </p:sp>
      <p:sp>
        <p:nvSpPr>
          <p:cNvPr id="7" name="TextBox 6">
            <a:extLst>
              <a:ext uri="{FF2B5EF4-FFF2-40B4-BE49-F238E27FC236}">
                <a16:creationId xmlns:a16="http://schemas.microsoft.com/office/drawing/2014/main" id="{04C3B2C1-E911-4710-9209-8298AA689342}"/>
              </a:ext>
            </a:extLst>
          </p:cNvPr>
          <p:cNvSpPr txBox="1"/>
          <p:nvPr/>
        </p:nvSpPr>
        <p:spPr>
          <a:xfrm>
            <a:off x="2200275" y="4665660"/>
            <a:ext cx="2914650" cy="1169551"/>
          </a:xfrm>
          <a:prstGeom prst="rect">
            <a:avLst/>
          </a:prstGeom>
          <a:noFill/>
        </p:spPr>
        <p:txBody>
          <a:bodyPr wrap="square">
            <a:spAutoFit/>
          </a:bodyPr>
          <a:lstStyle/>
          <a:p>
            <a:r>
              <a:rPr lang="en-US" sz="1400" dirty="0">
                <a:solidFill>
                  <a:srgbClr val="055A70"/>
                </a:solidFill>
                <a:latin typeface="Styrene A Regular" pitchFamily="50" charset="0"/>
              </a:rPr>
              <a:t>Darebin and </a:t>
            </a:r>
            <a:r>
              <a:rPr lang="en-US" sz="1400" dirty="0" err="1">
                <a:solidFill>
                  <a:srgbClr val="055A70"/>
                </a:solidFill>
                <a:latin typeface="Styrene A Regular" pitchFamily="50" charset="0"/>
              </a:rPr>
              <a:t>Yarra</a:t>
            </a:r>
            <a:r>
              <a:rPr lang="en-US" sz="1400" dirty="0">
                <a:solidFill>
                  <a:srgbClr val="055A70"/>
                </a:solidFill>
                <a:latin typeface="Styrene A Regular" pitchFamily="50" charset="0"/>
              </a:rPr>
              <a:t> Councils undertake an analysis of Heidelberg Road and prepare a Local Area Plan (LAP).</a:t>
            </a:r>
          </a:p>
        </p:txBody>
      </p:sp>
      <p:sp>
        <p:nvSpPr>
          <p:cNvPr id="9" name="TextBox 8">
            <a:extLst>
              <a:ext uri="{FF2B5EF4-FFF2-40B4-BE49-F238E27FC236}">
                <a16:creationId xmlns:a16="http://schemas.microsoft.com/office/drawing/2014/main" id="{807D15E6-9D2D-4EC9-AC90-77E6D0FFB529}"/>
              </a:ext>
            </a:extLst>
          </p:cNvPr>
          <p:cNvSpPr txBox="1"/>
          <p:nvPr/>
        </p:nvSpPr>
        <p:spPr>
          <a:xfrm>
            <a:off x="3756956" y="1504788"/>
            <a:ext cx="2914650" cy="954107"/>
          </a:xfrm>
          <a:prstGeom prst="rect">
            <a:avLst/>
          </a:prstGeom>
          <a:noFill/>
        </p:spPr>
        <p:txBody>
          <a:bodyPr wrap="square">
            <a:spAutoFit/>
          </a:bodyPr>
          <a:lstStyle/>
          <a:p>
            <a:r>
              <a:rPr lang="en-US" sz="1400" dirty="0">
                <a:solidFill>
                  <a:srgbClr val="055A70"/>
                </a:solidFill>
                <a:latin typeface="Styrene A Regular" pitchFamily="50" charset="0"/>
              </a:rPr>
              <a:t>Darebin undertakes technical studies of the north side of Heidelberg Road.</a:t>
            </a:r>
          </a:p>
        </p:txBody>
      </p:sp>
      <p:sp>
        <p:nvSpPr>
          <p:cNvPr id="11" name="TextBox 10">
            <a:extLst>
              <a:ext uri="{FF2B5EF4-FFF2-40B4-BE49-F238E27FC236}">
                <a16:creationId xmlns:a16="http://schemas.microsoft.com/office/drawing/2014/main" id="{610FF348-993F-4E9A-A26C-4E3A377C31FA}"/>
              </a:ext>
            </a:extLst>
          </p:cNvPr>
          <p:cNvSpPr txBox="1"/>
          <p:nvPr/>
        </p:nvSpPr>
        <p:spPr>
          <a:xfrm>
            <a:off x="5568987" y="4676296"/>
            <a:ext cx="2681288" cy="954107"/>
          </a:xfrm>
          <a:prstGeom prst="rect">
            <a:avLst/>
          </a:prstGeom>
          <a:noFill/>
        </p:spPr>
        <p:txBody>
          <a:bodyPr wrap="square">
            <a:spAutoFit/>
          </a:bodyPr>
          <a:lstStyle/>
          <a:p>
            <a:r>
              <a:rPr lang="en-US" sz="1400" dirty="0">
                <a:solidFill>
                  <a:srgbClr val="055A70"/>
                </a:solidFill>
                <a:latin typeface="Styrene A Regular" pitchFamily="50" charset="0"/>
              </a:rPr>
              <a:t>May – August 2021 – Darebin seeks feedback on the Planning approach (north side only).</a:t>
            </a:r>
          </a:p>
        </p:txBody>
      </p:sp>
      <p:sp>
        <p:nvSpPr>
          <p:cNvPr id="13" name="TextBox 12">
            <a:extLst>
              <a:ext uri="{FF2B5EF4-FFF2-40B4-BE49-F238E27FC236}">
                <a16:creationId xmlns:a16="http://schemas.microsoft.com/office/drawing/2014/main" id="{079A4229-33E9-4C81-B07D-0C45BC89BDFE}"/>
              </a:ext>
            </a:extLst>
          </p:cNvPr>
          <p:cNvSpPr txBox="1"/>
          <p:nvPr/>
        </p:nvSpPr>
        <p:spPr>
          <a:xfrm>
            <a:off x="7024691" y="1699084"/>
            <a:ext cx="2476500" cy="738664"/>
          </a:xfrm>
          <a:prstGeom prst="rect">
            <a:avLst/>
          </a:prstGeom>
          <a:noFill/>
        </p:spPr>
        <p:txBody>
          <a:bodyPr wrap="square">
            <a:spAutoFit/>
          </a:bodyPr>
          <a:lstStyle/>
          <a:p>
            <a:r>
              <a:rPr lang="en-US" sz="1400" dirty="0">
                <a:solidFill>
                  <a:srgbClr val="055A70"/>
                </a:solidFill>
                <a:latin typeface="Styrene A Regular" pitchFamily="50" charset="0"/>
              </a:rPr>
              <a:t>Late 2021 - Darebin considers community feedback.</a:t>
            </a:r>
          </a:p>
        </p:txBody>
      </p:sp>
      <p:sp>
        <p:nvSpPr>
          <p:cNvPr id="15" name="TextBox 14">
            <a:extLst>
              <a:ext uri="{FF2B5EF4-FFF2-40B4-BE49-F238E27FC236}">
                <a16:creationId xmlns:a16="http://schemas.microsoft.com/office/drawing/2014/main" id="{047B52CA-FFB3-44F3-8C3B-4684F2515E5A}"/>
              </a:ext>
            </a:extLst>
          </p:cNvPr>
          <p:cNvSpPr txBox="1"/>
          <p:nvPr/>
        </p:nvSpPr>
        <p:spPr>
          <a:xfrm>
            <a:off x="9067802" y="4687879"/>
            <a:ext cx="2285998" cy="738664"/>
          </a:xfrm>
          <a:prstGeom prst="rect">
            <a:avLst/>
          </a:prstGeom>
          <a:noFill/>
        </p:spPr>
        <p:txBody>
          <a:bodyPr wrap="square">
            <a:spAutoFit/>
          </a:bodyPr>
          <a:lstStyle/>
          <a:p>
            <a:r>
              <a:rPr lang="en-US" sz="1400" dirty="0">
                <a:solidFill>
                  <a:srgbClr val="055A70"/>
                </a:solidFill>
                <a:latin typeface="Styrene A Regular" pitchFamily="50" charset="0"/>
              </a:rPr>
              <a:t>Early 2022 – Darebin prepares planning scheme amendment.</a:t>
            </a:r>
          </a:p>
        </p:txBody>
      </p:sp>
      <p:sp>
        <p:nvSpPr>
          <p:cNvPr id="17" name="TextBox 16">
            <a:extLst>
              <a:ext uri="{FF2B5EF4-FFF2-40B4-BE49-F238E27FC236}">
                <a16:creationId xmlns:a16="http://schemas.microsoft.com/office/drawing/2014/main" id="{720B8F99-CD6C-4364-919D-4DAE485C174D}"/>
              </a:ext>
            </a:extLst>
          </p:cNvPr>
          <p:cNvSpPr txBox="1"/>
          <p:nvPr/>
        </p:nvSpPr>
        <p:spPr>
          <a:xfrm>
            <a:off x="9908876" y="1493443"/>
            <a:ext cx="2401887" cy="954107"/>
          </a:xfrm>
          <a:prstGeom prst="rect">
            <a:avLst/>
          </a:prstGeom>
          <a:noFill/>
        </p:spPr>
        <p:txBody>
          <a:bodyPr wrap="square">
            <a:spAutoFit/>
          </a:bodyPr>
          <a:lstStyle/>
          <a:p>
            <a:r>
              <a:rPr lang="en-US" sz="1400" dirty="0">
                <a:solidFill>
                  <a:srgbClr val="055A70"/>
                </a:solidFill>
                <a:latin typeface="Styrene A Regular" pitchFamily="50" charset="0"/>
              </a:rPr>
              <a:t>Mid 2022 Darebin consults (exhibition) </a:t>
            </a:r>
            <a:br>
              <a:rPr lang="en-US" sz="1400" dirty="0">
                <a:solidFill>
                  <a:srgbClr val="055A70"/>
                </a:solidFill>
                <a:latin typeface="Styrene A Regular" pitchFamily="50" charset="0"/>
              </a:rPr>
            </a:br>
            <a:r>
              <a:rPr lang="en-US" sz="1400" dirty="0">
                <a:solidFill>
                  <a:srgbClr val="055A70"/>
                </a:solidFill>
                <a:latin typeface="Styrene A Regular" pitchFamily="50" charset="0"/>
              </a:rPr>
              <a:t>of proposed planning scheme amendment.</a:t>
            </a:r>
          </a:p>
        </p:txBody>
      </p:sp>
      <p:sp>
        <p:nvSpPr>
          <p:cNvPr id="18" name="Arrow: Right 17">
            <a:extLst>
              <a:ext uri="{FF2B5EF4-FFF2-40B4-BE49-F238E27FC236}">
                <a16:creationId xmlns:a16="http://schemas.microsoft.com/office/drawing/2014/main" id="{416D6A59-6AAD-4FD9-ADBF-262D7D20D0A8}"/>
              </a:ext>
            </a:extLst>
          </p:cNvPr>
          <p:cNvSpPr/>
          <p:nvPr/>
        </p:nvSpPr>
        <p:spPr>
          <a:xfrm>
            <a:off x="0" y="3286810"/>
            <a:ext cx="12132732" cy="531955"/>
          </a:xfrm>
          <a:prstGeom prst="rightArrow">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Oval 21">
            <a:extLst>
              <a:ext uri="{FF2B5EF4-FFF2-40B4-BE49-F238E27FC236}">
                <a16:creationId xmlns:a16="http://schemas.microsoft.com/office/drawing/2014/main" id="{0DD157CC-FA9B-45EA-900F-9913A9925269}"/>
              </a:ext>
            </a:extLst>
          </p:cNvPr>
          <p:cNvSpPr/>
          <p:nvPr/>
        </p:nvSpPr>
        <p:spPr>
          <a:xfrm>
            <a:off x="515937" y="3135082"/>
            <a:ext cx="726679" cy="726679"/>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a:extLst>
              <a:ext uri="{FF2B5EF4-FFF2-40B4-BE49-F238E27FC236}">
                <a16:creationId xmlns:a16="http://schemas.microsoft.com/office/drawing/2014/main" id="{F612E048-F74E-423F-A3D4-D7542D94F85B}"/>
              </a:ext>
            </a:extLst>
          </p:cNvPr>
          <p:cNvSpPr/>
          <p:nvPr/>
        </p:nvSpPr>
        <p:spPr>
          <a:xfrm>
            <a:off x="2252662" y="3495675"/>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a:extLst>
              <a:ext uri="{FF2B5EF4-FFF2-40B4-BE49-F238E27FC236}">
                <a16:creationId xmlns:a16="http://schemas.microsoft.com/office/drawing/2014/main" id="{9587214C-87AD-4634-B22A-96697BF3EB40}"/>
              </a:ext>
            </a:extLst>
          </p:cNvPr>
          <p:cNvSpPr/>
          <p:nvPr/>
        </p:nvSpPr>
        <p:spPr>
          <a:xfrm>
            <a:off x="3825875" y="3495675"/>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Oval 24">
            <a:extLst>
              <a:ext uri="{FF2B5EF4-FFF2-40B4-BE49-F238E27FC236}">
                <a16:creationId xmlns:a16="http://schemas.microsoft.com/office/drawing/2014/main" id="{157BBF39-013A-49D0-A210-E9016151119D}"/>
              </a:ext>
            </a:extLst>
          </p:cNvPr>
          <p:cNvSpPr/>
          <p:nvPr/>
        </p:nvSpPr>
        <p:spPr>
          <a:xfrm>
            <a:off x="5711825" y="3485524"/>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Oval 25">
            <a:extLst>
              <a:ext uri="{FF2B5EF4-FFF2-40B4-BE49-F238E27FC236}">
                <a16:creationId xmlns:a16="http://schemas.microsoft.com/office/drawing/2014/main" id="{93D67E17-C962-4081-A85C-68729B33011C}"/>
              </a:ext>
            </a:extLst>
          </p:cNvPr>
          <p:cNvSpPr/>
          <p:nvPr/>
        </p:nvSpPr>
        <p:spPr>
          <a:xfrm>
            <a:off x="7104856" y="3486568"/>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Oval 26">
            <a:extLst>
              <a:ext uri="{FF2B5EF4-FFF2-40B4-BE49-F238E27FC236}">
                <a16:creationId xmlns:a16="http://schemas.microsoft.com/office/drawing/2014/main" id="{AF9D5E05-B9A5-4938-A534-B5CB467ECC23}"/>
              </a:ext>
            </a:extLst>
          </p:cNvPr>
          <p:cNvSpPr/>
          <p:nvPr/>
        </p:nvSpPr>
        <p:spPr>
          <a:xfrm>
            <a:off x="9077325" y="3495675"/>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27">
            <a:extLst>
              <a:ext uri="{FF2B5EF4-FFF2-40B4-BE49-F238E27FC236}">
                <a16:creationId xmlns:a16="http://schemas.microsoft.com/office/drawing/2014/main" id="{626E9BA2-61E8-4834-8177-ACE10E5418B2}"/>
              </a:ext>
            </a:extLst>
          </p:cNvPr>
          <p:cNvSpPr/>
          <p:nvPr/>
        </p:nvSpPr>
        <p:spPr>
          <a:xfrm>
            <a:off x="10296616" y="3485524"/>
            <a:ext cx="114300" cy="114300"/>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TextBox 32">
            <a:extLst>
              <a:ext uri="{FF2B5EF4-FFF2-40B4-BE49-F238E27FC236}">
                <a16:creationId xmlns:a16="http://schemas.microsoft.com/office/drawing/2014/main" id="{E34C8DB4-7467-45EE-AEA5-06C7B8D354CC}"/>
              </a:ext>
            </a:extLst>
          </p:cNvPr>
          <p:cNvSpPr txBox="1"/>
          <p:nvPr/>
        </p:nvSpPr>
        <p:spPr>
          <a:xfrm>
            <a:off x="504870" y="3301721"/>
            <a:ext cx="836085" cy="369332"/>
          </a:xfrm>
          <a:prstGeom prst="rect">
            <a:avLst/>
          </a:prstGeom>
          <a:noFill/>
        </p:spPr>
        <p:txBody>
          <a:bodyPr wrap="square" rtlCol="0">
            <a:spAutoFit/>
          </a:bodyPr>
          <a:lstStyle/>
          <a:p>
            <a:r>
              <a:rPr lang="en-AU" dirty="0">
                <a:solidFill>
                  <a:schemeClr val="bg1"/>
                </a:solidFill>
                <a:latin typeface="Styrene A Regular" pitchFamily="50" charset="0"/>
              </a:rPr>
              <a:t>2018</a:t>
            </a:r>
          </a:p>
        </p:txBody>
      </p:sp>
      <p:sp>
        <p:nvSpPr>
          <p:cNvPr id="35" name="Oval 34">
            <a:extLst>
              <a:ext uri="{FF2B5EF4-FFF2-40B4-BE49-F238E27FC236}">
                <a16:creationId xmlns:a16="http://schemas.microsoft.com/office/drawing/2014/main" id="{3C247334-28BC-469B-8271-78333C93A3C9}"/>
              </a:ext>
            </a:extLst>
          </p:cNvPr>
          <p:cNvSpPr/>
          <p:nvPr/>
        </p:nvSpPr>
        <p:spPr>
          <a:xfrm>
            <a:off x="1954212" y="3135082"/>
            <a:ext cx="726679" cy="726679"/>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TextBox 33">
            <a:extLst>
              <a:ext uri="{FF2B5EF4-FFF2-40B4-BE49-F238E27FC236}">
                <a16:creationId xmlns:a16="http://schemas.microsoft.com/office/drawing/2014/main" id="{7D430694-3F31-4C80-8E8F-B6161AF82732}"/>
              </a:ext>
            </a:extLst>
          </p:cNvPr>
          <p:cNvSpPr txBox="1"/>
          <p:nvPr/>
        </p:nvSpPr>
        <p:spPr>
          <a:xfrm>
            <a:off x="1954212" y="3301721"/>
            <a:ext cx="798511" cy="369332"/>
          </a:xfrm>
          <a:prstGeom prst="rect">
            <a:avLst/>
          </a:prstGeom>
          <a:noFill/>
        </p:spPr>
        <p:txBody>
          <a:bodyPr wrap="square" rtlCol="0">
            <a:spAutoFit/>
          </a:bodyPr>
          <a:lstStyle/>
          <a:p>
            <a:r>
              <a:rPr lang="en-AU" dirty="0">
                <a:solidFill>
                  <a:schemeClr val="bg1"/>
                </a:solidFill>
                <a:latin typeface="Styrene A Regular" pitchFamily="50" charset="0"/>
              </a:rPr>
              <a:t>2019</a:t>
            </a:r>
          </a:p>
        </p:txBody>
      </p:sp>
      <p:sp>
        <p:nvSpPr>
          <p:cNvPr id="39" name="Oval 38">
            <a:extLst>
              <a:ext uri="{FF2B5EF4-FFF2-40B4-BE49-F238E27FC236}">
                <a16:creationId xmlns:a16="http://schemas.microsoft.com/office/drawing/2014/main" id="{CDECFB62-DB91-488C-A5DF-6C12203F5B8E}"/>
              </a:ext>
            </a:extLst>
          </p:cNvPr>
          <p:cNvSpPr/>
          <p:nvPr/>
        </p:nvSpPr>
        <p:spPr>
          <a:xfrm>
            <a:off x="5376820" y="3135082"/>
            <a:ext cx="726679" cy="726679"/>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Oval 39">
            <a:extLst>
              <a:ext uri="{FF2B5EF4-FFF2-40B4-BE49-F238E27FC236}">
                <a16:creationId xmlns:a16="http://schemas.microsoft.com/office/drawing/2014/main" id="{071ACA75-50E1-4127-8CA0-B268CF279CEE}"/>
              </a:ext>
            </a:extLst>
          </p:cNvPr>
          <p:cNvSpPr/>
          <p:nvPr/>
        </p:nvSpPr>
        <p:spPr>
          <a:xfrm>
            <a:off x="8804122" y="3135082"/>
            <a:ext cx="726679" cy="726679"/>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TextBox 40">
            <a:extLst>
              <a:ext uri="{FF2B5EF4-FFF2-40B4-BE49-F238E27FC236}">
                <a16:creationId xmlns:a16="http://schemas.microsoft.com/office/drawing/2014/main" id="{8A4A4859-0A45-4C17-99DE-8D95B8E131D4}"/>
              </a:ext>
            </a:extLst>
          </p:cNvPr>
          <p:cNvSpPr txBox="1"/>
          <p:nvPr/>
        </p:nvSpPr>
        <p:spPr>
          <a:xfrm>
            <a:off x="5376820" y="3311009"/>
            <a:ext cx="798511" cy="369332"/>
          </a:xfrm>
          <a:prstGeom prst="rect">
            <a:avLst/>
          </a:prstGeom>
          <a:noFill/>
        </p:spPr>
        <p:txBody>
          <a:bodyPr wrap="square" rtlCol="0">
            <a:spAutoFit/>
          </a:bodyPr>
          <a:lstStyle/>
          <a:p>
            <a:r>
              <a:rPr lang="en-AU" dirty="0">
                <a:solidFill>
                  <a:schemeClr val="bg1"/>
                </a:solidFill>
                <a:latin typeface="Styrene A Regular" pitchFamily="50" charset="0"/>
              </a:rPr>
              <a:t>2021</a:t>
            </a:r>
          </a:p>
        </p:txBody>
      </p:sp>
      <p:sp>
        <p:nvSpPr>
          <p:cNvPr id="42" name="TextBox 41">
            <a:extLst>
              <a:ext uri="{FF2B5EF4-FFF2-40B4-BE49-F238E27FC236}">
                <a16:creationId xmlns:a16="http://schemas.microsoft.com/office/drawing/2014/main" id="{7F220996-C32D-4E1D-BE29-51430AD7A132}"/>
              </a:ext>
            </a:extLst>
          </p:cNvPr>
          <p:cNvSpPr txBox="1"/>
          <p:nvPr/>
        </p:nvSpPr>
        <p:spPr>
          <a:xfrm>
            <a:off x="8768205" y="3300660"/>
            <a:ext cx="798511" cy="369332"/>
          </a:xfrm>
          <a:prstGeom prst="rect">
            <a:avLst/>
          </a:prstGeom>
          <a:noFill/>
        </p:spPr>
        <p:txBody>
          <a:bodyPr wrap="square" rtlCol="0">
            <a:spAutoFit/>
          </a:bodyPr>
          <a:lstStyle/>
          <a:p>
            <a:r>
              <a:rPr lang="en-AU" dirty="0">
                <a:solidFill>
                  <a:schemeClr val="bg1"/>
                </a:solidFill>
                <a:latin typeface="Styrene A Regular" pitchFamily="50" charset="0"/>
              </a:rPr>
              <a:t>2022</a:t>
            </a:r>
          </a:p>
        </p:txBody>
      </p:sp>
      <p:cxnSp>
        <p:nvCxnSpPr>
          <p:cNvPr id="44" name="Straight Connector 43">
            <a:extLst>
              <a:ext uri="{FF2B5EF4-FFF2-40B4-BE49-F238E27FC236}">
                <a16:creationId xmlns:a16="http://schemas.microsoft.com/office/drawing/2014/main" id="{4D3D6647-CF05-4073-AF7B-60AA966A6A02}"/>
              </a:ext>
            </a:extLst>
          </p:cNvPr>
          <p:cNvCxnSpPr>
            <a:stCxn id="22" idx="0"/>
          </p:cNvCxnSpPr>
          <p:nvPr/>
        </p:nvCxnSpPr>
        <p:spPr>
          <a:xfrm flipV="1">
            <a:off x="879277" y="2369606"/>
            <a:ext cx="0" cy="765476"/>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C949AE02-337B-4CC9-A081-975410C39B0F}"/>
              </a:ext>
            </a:extLst>
          </p:cNvPr>
          <p:cNvCxnSpPr/>
          <p:nvPr/>
        </p:nvCxnSpPr>
        <p:spPr>
          <a:xfrm flipH="1" flipV="1">
            <a:off x="3885967" y="2410346"/>
            <a:ext cx="1" cy="780919"/>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63A26294-9737-49D3-9FF9-0DD05F199188}"/>
              </a:ext>
            </a:extLst>
          </p:cNvPr>
          <p:cNvCxnSpPr>
            <a:cxnSpLocks/>
          </p:cNvCxnSpPr>
          <p:nvPr/>
        </p:nvCxnSpPr>
        <p:spPr>
          <a:xfrm flipV="1">
            <a:off x="5740159" y="3850399"/>
            <a:ext cx="1" cy="850622"/>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209DA838-F915-4BAE-A1F4-DC972E278735}"/>
              </a:ext>
            </a:extLst>
          </p:cNvPr>
          <p:cNvCxnSpPr/>
          <p:nvPr/>
        </p:nvCxnSpPr>
        <p:spPr>
          <a:xfrm flipH="1" flipV="1">
            <a:off x="2309811" y="3895377"/>
            <a:ext cx="1" cy="780919"/>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55F2B533-9FAD-4E46-9755-E8999D3BF231}"/>
              </a:ext>
            </a:extLst>
          </p:cNvPr>
          <p:cNvCxnSpPr>
            <a:cxnSpLocks/>
          </p:cNvCxnSpPr>
          <p:nvPr/>
        </p:nvCxnSpPr>
        <p:spPr>
          <a:xfrm flipV="1">
            <a:off x="7160430" y="2437748"/>
            <a:ext cx="1" cy="989338"/>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237AC9B0-4C6D-41B1-A657-5A2CB7BE4BB8}"/>
              </a:ext>
            </a:extLst>
          </p:cNvPr>
          <p:cNvCxnSpPr>
            <a:cxnSpLocks/>
            <a:endCxn id="40" idx="4"/>
          </p:cNvCxnSpPr>
          <p:nvPr/>
        </p:nvCxnSpPr>
        <p:spPr>
          <a:xfrm flipH="1" flipV="1">
            <a:off x="9167462" y="3861761"/>
            <a:ext cx="2" cy="826120"/>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364F7629-E92F-42B7-B0EB-A2336C7EF556}"/>
              </a:ext>
            </a:extLst>
          </p:cNvPr>
          <p:cNvCxnSpPr>
            <a:cxnSpLocks/>
          </p:cNvCxnSpPr>
          <p:nvPr/>
        </p:nvCxnSpPr>
        <p:spPr>
          <a:xfrm flipH="1" flipV="1">
            <a:off x="10353766" y="2413268"/>
            <a:ext cx="1" cy="1013818"/>
          </a:xfrm>
          <a:prstGeom prst="line">
            <a:avLst/>
          </a:prstGeom>
          <a:ln w="9525">
            <a:solidFill>
              <a:srgbClr val="7DC243"/>
            </a:solidFill>
            <a:prstDash val="dash"/>
          </a:ln>
        </p:spPr>
        <p:style>
          <a:lnRef idx="1">
            <a:schemeClr val="dk1"/>
          </a:lnRef>
          <a:fillRef idx="0">
            <a:schemeClr val="dk1"/>
          </a:fillRef>
          <a:effectRef idx="0">
            <a:schemeClr val="dk1"/>
          </a:effectRef>
          <a:fontRef idx="minor">
            <a:schemeClr val="tx1"/>
          </a:fontRef>
        </p:style>
      </p:cxnSp>
      <p:sp>
        <p:nvSpPr>
          <p:cNvPr id="38" name="Oval 37">
            <a:extLst>
              <a:ext uri="{FF2B5EF4-FFF2-40B4-BE49-F238E27FC236}">
                <a16:creationId xmlns:a16="http://schemas.microsoft.com/office/drawing/2014/main" id="{39AEAB42-DDB2-4588-9A5A-F20450974773}"/>
              </a:ext>
            </a:extLst>
          </p:cNvPr>
          <p:cNvSpPr/>
          <p:nvPr/>
        </p:nvSpPr>
        <p:spPr>
          <a:xfrm>
            <a:off x="3516510" y="3135082"/>
            <a:ext cx="726679" cy="726679"/>
          </a:xfrm>
          <a:prstGeom prst="ellipse">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TextBox 36">
            <a:extLst>
              <a:ext uri="{FF2B5EF4-FFF2-40B4-BE49-F238E27FC236}">
                <a16:creationId xmlns:a16="http://schemas.microsoft.com/office/drawing/2014/main" id="{A18AA8DE-9F5C-403A-8A01-ED6381579839}"/>
              </a:ext>
            </a:extLst>
          </p:cNvPr>
          <p:cNvSpPr txBox="1"/>
          <p:nvPr/>
        </p:nvSpPr>
        <p:spPr>
          <a:xfrm>
            <a:off x="3487098" y="3289901"/>
            <a:ext cx="798511" cy="369332"/>
          </a:xfrm>
          <a:prstGeom prst="rect">
            <a:avLst/>
          </a:prstGeom>
          <a:noFill/>
        </p:spPr>
        <p:txBody>
          <a:bodyPr wrap="square" rtlCol="0">
            <a:spAutoFit/>
          </a:bodyPr>
          <a:lstStyle/>
          <a:p>
            <a:r>
              <a:rPr lang="en-AU" dirty="0">
                <a:solidFill>
                  <a:schemeClr val="bg1"/>
                </a:solidFill>
                <a:latin typeface="Styrene A Regular" pitchFamily="50" charset="0"/>
              </a:rPr>
              <a:t>2020</a:t>
            </a:r>
          </a:p>
        </p:txBody>
      </p:sp>
    </p:spTree>
    <p:extLst>
      <p:ext uri="{BB962C8B-B14F-4D97-AF65-F5344CB8AC3E}">
        <p14:creationId xmlns:p14="http://schemas.microsoft.com/office/powerpoint/2010/main" val="3902631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839694C-8041-4ABD-8A60-4C4E67156B98}"/>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a:extLst>
              <a:ext uri="{FF2B5EF4-FFF2-40B4-BE49-F238E27FC236}">
                <a16:creationId xmlns:a16="http://schemas.microsoft.com/office/drawing/2014/main" id="{66CD0CA2-60BA-4111-9BB7-F133C1B7A099}"/>
              </a:ext>
            </a:extLst>
          </p:cNvPr>
          <p:cNvSpPr/>
          <p:nvPr/>
        </p:nvSpPr>
        <p:spPr>
          <a:xfrm>
            <a:off x="931065" y="-1490134"/>
            <a:ext cx="10101265" cy="10101265"/>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86B9A443-9874-400F-9C0C-2145F414D8E3}"/>
              </a:ext>
            </a:extLst>
          </p:cNvPr>
          <p:cNvSpPr>
            <a:spLocks noGrp="1"/>
          </p:cNvSpPr>
          <p:nvPr>
            <p:ph type="title"/>
          </p:nvPr>
        </p:nvSpPr>
        <p:spPr>
          <a:xfrm>
            <a:off x="3459753" y="821085"/>
            <a:ext cx="5043887" cy="801599"/>
          </a:xfrm>
        </p:spPr>
        <p:txBody>
          <a:bodyPr>
            <a:normAutofit fontScale="90000"/>
          </a:bodyPr>
          <a:lstStyle/>
          <a:p>
            <a:r>
              <a:rPr lang="en-AU" sz="4000" dirty="0">
                <a:solidFill>
                  <a:schemeClr val="bg1">
                    <a:lumMod val="95000"/>
                  </a:schemeClr>
                </a:solidFill>
                <a:latin typeface="Styrene A Medium" pitchFamily="50" charset="0"/>
              </a:rPr>
              <a:t>Draft vision Statement</a:t>
            </a:r>
          </a:p>
        </p:txBody>
      </p:sp>
      <p:sp>
        <p:nvSpPr>
          <p:cNvPr id="3" name="Content Placeholder 2">
            <a:extLst>
              <a:ext uri="{FF2B5EF4-FFF2-40B4-BE49-F238E27FC236}">
                <a16:creationId xmlns:a16="http://schemas.microsoft.com/office/drawing/2014/main" id="{435E5B42-4BCD-4C20-8F40-D283C9E2F2E2}"/>
              </a:ext>
            </a:extLst>
          </p:cNvPr>
          <p:cNvSpPr>
            <a:spLocks noGrp="1"/>
          </p:cNvSpPr>
          <p:nvPr>
            <p:ph idx="1"/>
          </p:nvPr>
        </p:nvSpPr>
        <p:spPr>
          <a:xfrm>
            <a:off x="2937933" y="1898808"/>
            <a:ext cx="6316133" cy="319086"/>
          </a:xfrm>
        </p:spPr>
        <p:txBody>
          <a:bodyPr/>
          <a:lstStyle/>
          <a:p>
            <a:pPr marL="0" indent="0">
              <a:buNone/>
            </a:pPr>
            <a:r>
              <a:rPr lang="en-US" sz="2400" b="0" i="0" u="none" strike="noStrike" baseline="30000" dirty="0">
                <a:solidFill>
                  <a:schemeClr val="bg1">
                    <a:lumMod val="95000"/>
                  </a:schemeClr>
                </a:solidFill>
                <a:latin typeface="Styrene A Regular" pitchFamily="50" charset="0"/>
              </a:rPr>
              <a:t>The overall vision for the Heidelberg Corridor is to be: </a:t>
            </a:r>
          </a:p>
          <a:p>
            <a:pPr marL="0" indent="0">
              <a:buNone/>
            </a:pPr>
            <a:endParaRPr lang="en-US" sz="4800" baseline="30000" dirty="0">
              <a:solidFill>
                <a:schemeClr val="bg1">
                  <a:lumMod val="95000"/>
                </a:schemeClr>
              </a:solidFill>
              <a:latin typeface="Gotham Book" pitchFamily="50" charset="0"/>
            </a:endParaRPr>
          </a:p>
          <a:p>
            <a:pPr marL="0" indent="0">
              <a:buNone/>
            </a:pPr>
            <a:endParaRPr lang="en-AU" dirty="0"/>
          </a:p>
        </p:txBody>
      </p:sp>
      <p:sp>
        <p:nvSpPr>
          <p:cNvPr id="7" name="TextBox 6">
            <a:extLst>
              <a:ext uri="{FF2B5EF4-FFF2-40B4-BE49-F238E27FC236}">
                <a16:creationId xmlns:a16="http://schemas.microsoft.com/office/drawing/2014/main" id="{556FC370-24FD-434E-ADF8-51BE0B683EA9}"/>
              </a:ext>
            </a:extLst>
          </p:cNvPr>
          <p:cNvSpPr txBox="1"/>
          <p:nvPr/>
        </p:nvSpPr>
        <p:spPr>
          <a:xfrm>
            <a:off x="994831" y="3439778"/>
            <a:ext cx="10202335" cy="1200329"/>
          </a:xfrm>
          <a:prstGeom prst="rect">
            <a:avLst/>
          </a:prstGeom>
          <a:noFill/>
        </p:spPr>
        <p:txBody>
          <a:bodyPr wrap="square">
            <a:spAutoFit/>
          </a:bodyPr>
          <a:lstStyle/>
          <a:p>
            <a:pPr marL="0" indent="0" algn="ctr">
              <a:buNone/>
            </a:pPr>
            <a:r>
              <a:rPr lang="en-US" sz="5400" b="1" i="0" u="none" strike="noStrike" baseline="30000" dirty="0">
                <a:solidFill>
                  <a:srgbClr val="7DC243"/>
                </a:solidFill>
                <a:latin typeface="Styrene A Black" pitchFamily="50" charset="0"/>
              </a:rPr>
              <a:t>“</a:t>
            </a:r>
            <a:r>
              <a:rPr lang="en-US" sz="5400" b="0" i="0" u="none" strike="noStrike" baseline="30000" dirty="0">
                <a:solidFill>
                  <a:srgbClr val="7DC243"/>
                </a:solidFill>
                <a:latin typeface="Styrene A Regular" pitchFamily="50" charset="0"/>
              </a:rPr>
              <a:t>greener, better connected, more pedestrian friendly and a vibrant place</a:t>
            </a:r>
            <a:r>
              <a:rPr lang="en-US" sz="5400" b="0" i="0" u="none" strike="noStrike" baseline="30000" dirty="0">
                <a:solidFill>
                  <a:srgbClr val="7DC243"/>
                </a:solidFill>
                <a:latin typeface="Styrene A Black" pitchFamily="50" charset="0"/>
              </a:rPr>
              <a:t>”</a:t>
            </a:r>
            <a:r>
              <a:rPr lang="en-US" sz="5400" b="0" i="0" u="none" strike="noStrike" baseline="30000" dirty="0">
                <a:solidFill>
                  <a:srgbClr val="7DC243"/>
                </a:solidFill>
                <a:latin typeface="Styrene A Regular" pitchFamily="50" charset="0"/>
              </a:rPr>
              <a:t> </a:t>
            </a:r>
          </a:p>
        </p:txBody>
      </p:sp>
      <p:cxnSp>
        <p:nvCxnSpPr>
          <p:cNvPr id="10" name="Straight Connector 9">
            <a:extLst>
              <a:ext uri="{FF2B5EF4-FFF2-40B4-BE49-F238E27FC236}">
                <a16:creationId xmlns:a16="http://schemas.microsoft.com/office/drawing/2014/main" id="{5E116B95-C08C-4B58-AF87-7459FC742DC1}"/>
              </a:ext>
            </a:extLst>
          </p:cNvPr>
          <p:cNvCxnSpPr>
            <a:cxnSpLocks/>
          </p:cNvCxnSpPr>
          <p:nvPr/>
        </p:nvCxnSpPr>
        <p:spPr>
          <a:xfrm>
            <a:off x="2751667" y="2683933"/>
            <a:ext cx="6502399" cy="0"/>
          </a:xfrm>
          <a:prstGeom prst="line">
            <a:avLst/>
          </a:prstGeom>
          <a:ln>
            <a:solidFill>
              <a:srgbClr val="F9A04A"/>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32512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0EFB386-46C9-44EC-B87E-FF71CF342DF9}"/>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a:extLst>
              <a:ext uri="{FF2B5EF4-FFF2-40B4-BE49-F238E27FC236}">
                <a16:creationId xmlns:a16="http://schemas.microsoft.com/office/drawing/2014/main" id="{11D4636B-0B12-4333-91B6-5A08D1FD5BB3}"/>
              </a:ext>
            </a:extLst>
          </p:cNvPr>
          <p:cNvSpPr txBox="1"/>
          <p:nvPr/>
        </p:nvSpPr>
        <p:spPr>
          <a:xfrm>
            <a:off x="762001" y="730452"/>
            <a:ext cx="3556000" cy="369332"/>
          </a:xfrm>
          <a:prstGeom prst="rect">
            <a:avLst/>
          </a:prstGeom>
          <a:noFill/>
        </p:spPr>
        <p:txBody>
          <a:bodyPr wrap="square" rtlCol="0">
            <a:spAutoFit/>
          </a:bodyPr>
          <a:lstStyle/>
          <a:p>
            <a:r>
              <a:rPr lang="en-AU" dirty="0">
                <a:solidFill>
                  <a:srgbClr val="055A70"/>
                </a:solidFill>
                <a:latin typeface="Styrene A Black" pitchFamily="50" charset="0"/>
              </a:rPr>
              <a:t>Diverse Economic Activity</a:t>
            </a:r>
          </a:p>
        </p:txBody>
      </p:sp>
      <p:sp>
        <p:nvSpPr>
          <p:cNvPr id="14" name="TextBox 13">
            <a:extLst>
              <a:ext uri="{FF2B5EF4-FFF2-40B4-BE49-F238E27FC236}">
                <a16:creationId xmlns:a16="http://schemas.microsoft.com/office/drawing/2014/main" id="{D5657601-DCDD-4990-9964-4B504AA03E6E}"/>
              </a:ext>
            </a:extLst>
          </p:cNvPr>
          <p:cNvSpPr txBox="1"/>
          <p:nvPr/>
        </p:nvSpPr>
        <p:spPr>
          <a:xfrm>
            <a:off x="8078789" y="730452"/>
            <a:ext cx="3556000" cy="369332"/>
          </a:xfrm>
          <a:prstGeom prst="rect">
            <a:avLst/>
          </a:prstGeom>
          <a:noFill/>
        </p:spPr>
        <p:txBody>
          <a:bodyPr wrap="square" rtlCol="0">
            <a:spAutoFit/>
          </a:bodyPr>
          <a:lstStyle/>
          <a:p>
            <a:r>
              <a:rPr lang="en-AU" dirty="0">
                <a:solidFill>
                  <a:srgbClr val="055A70"/>
                </a:solidFill>
                <a:latin typeface="Styrene A Black" pitchFamily="50" charset="0"/>
              </a:rPr>
              <a:t>Community Wellbeing</a:t>
            </a:r>
          </a:p>
        </p:txBody>
      </p:sp>
      <p:sp>
        <p:nvSpPr>
          <p:cNvPr id="15" name="TextBox 14">
            <a:extLst>
              <a:ext uri="{FF2B5EF4-FFF2-40B4-BE49-F238E27FC236}">
                <a16:creationId xmlns:a16="http://schemas.microsoft.com/office/drawing/2014/main" id="{2E260A63-4D2C-4003-93CC-F45323812451}"/>
              </a:ext>
            </a:extLst>
          </p:cNvPr>
          <p:cNvSpPr txBox="1"/>
          <p:nvPr/>
        </p:nvSpPr>
        <p:spPr>
          <a:xfrm>
            <a:off x="605632" y="3738084"/>
            <a:ext cx="3706370" cy="646331"/>
          </a:xfrm>
          <a:prstGeom prst="rect">
            <a:avLst/>
          </a:prstGeom>
          <a:noFill/>
        </p:spPr>
        <p:txBody>
          <a:bodyPr wrap="square" rtlCol="0">
            <a:spAutoFit/>
          </a:bodyPr>
          <a:lstStyle/>
          <a:p>
            <a:r>
              <a:rPr lang="en-AU" dirty="0">
                <a:solidFill>
                  <a:srgbClr val="055A70"/>
                </a:solidFill>
                <a:latin typeface="Styrene A Black" pitchFamily="50" charset="0"/>
              </a:rPr>
              <a:t>Improved Active Transport Services and Accessibility</a:t>
            </a:r>
          </a:p>
        </p:txBody>
      </p:sp>
      <p:sp>
        <p:nvSpPr>
          <p:cNvPr id="16" name="TextBox 15">
            <a:extLst>
              <a:ext uri="{FF2B5EF4-FFF2-40B4-BE49-F238E27FC236}">
                <a16:creationId xmlns:a16="http://schemas.microsoft.com/office/drawing/2014/main" id="{4FE394C1-38BF-4EC1-BBA6-1A737E07FCBB}"/>
              </a:ext>
            </a:extLst>
          </p:cNvPr>
          <p:cNvSpPr txBox="1"/>
          <p:nvPr/>
        </p:nvSpPr>
        <p:spPr>
          <a:xfrm>
            <a:off x="8078789" y="3826055"/>
            <a:ext cx="3556000" cy="369332"/>
          </a:xfrm>
          <a:prstGeom prst="rect">
            <a:avLst/>
          </a:prstGeom>
          <a:noFill/>
        </p:spPr>
        <p:txBody>
          <a:bodyPr wrap="square" rtlCol="0">
            <a:spAutoFit/>
          </a:bodyPr>
          <a:lstStyle/>
          <a:p>
            <a:r>
              <a:rPr lang="en-AU" dirty="0">
                <a:solidFill>
                  <a:srgbClr val="055A70"/>
                </a:solidFill>
                <a:latin typeface="Styrene A Black" pitchFamily="50" charset="0"/>
              </a:rPr>
              <a:t>Distinct Precinct Identity</a:t>
            </a:r>
          </a:p>
        </p:txBody>
      </p:sp>
      <p:sp>
        <p:nvSpPr>
          <p:cNvPr id="17" name="TextBox 16">
            <a:extLst>
              <a:ext uri="{FF2B5EF4-FFF2-40B4-BE49-F238E27FC236}">
                <a16:creationId xmlns:a16="http://schemas.microsoft.com/office/drawing/2014/main" id="{3B97AA2A-77DA-4177-B161-5AC3E5B1585A}"/>
              </a:ext>
            </a:extLst>
          </p:cNvPr>
          <p:cNvSpPr txBox="1"/>
          <p:nvPr/>
        </p:nvSpPr>
        <p:spPr>
          <a:xfrm>
            <a:off x="762002" y="1182167"/>
            <a:ext cx="3556000" cy="1384995"/>
          </a:xfrm>
          <a:prstGeom prst="rect">
            <a:avLst/>
          </a:prstGeom>
          <a:noFill/>
        </p:spPr>
        <p:txBody>
          <a:bodyPr wrap="square" rtlCol="0">
            <a:spAutoFit/>
          </a:bodyPr>
          <a:lstStyle/>
          <a:p>
            <a:pPr marL="285750" indent="-285750">
              <a:buFont typeface="Arial" panose="020B0604020202020204" pitchFamily="34" charset="0"/>
              <a:buChar char="•"/>
            </a:pPr>
            <a:r>
              <a:rPr lang="en-AU" sz="1400" dirty="0">
                <a:solidFill>
                  <a:srgbClr val="055A70"/>
                </a:solidFill>
                <a:latin typeface="Styrene A Regular" pitchFamily="50" charset="0"/>
              </a:rPr>
              <a:t>Attract a wide range of businesses now and into the future</a:t>
            </a:r>
          </a:p>
          <a:p>
            <a:pPr marL="285750" indent="-285750">
              <a:buFont typeface="Arial" panose="020B0604020202020204" pitchFamily="34" charset="0"/>
              <a:buChar char="•"/>
            </a:pPr>
            <a:r>
              <a:rPr lang="en-AU" sz="1400" dirty="0">
                <a:solidFill>
                  <a:srgbClr val="055A70"/>
                </a:solidFill>
                <a:latin typeface="Styrene A Regular" pitchFamily="50" charset="0"/>
              </a:rPr>
              <a:t>Ensure employment generating land uses are attracted to and retained within the Corridor. </a:t>
            </a:r>
          </a:p>
        </p:txBody>
      </p:sp>
      <p:sp>
        <p:nvSpPr>
          <p:cNvPr id="20" name="TextBox 19">
            <a:extLst>
              <a:ext uri="{FF2B5EF4-FFF2-40B4-BE49-F238E27FC236}">
                <a16:creationId xmlns:a16="http://schemas.microsoft.com/office/drawing/2014/main" id="{5A1739C3-A2B7-4C07-92C4-119B10EA75DE}"/>
              </a:ext>
            </a:extLst>
          </p:cNvPr>
          <p:cNvSpPr txBox="1"/>
          <p:nvPr/>
        </p:nvSpPr>
        <p:spPr>
          <a:xfrm>
            <a:off x="8110537" y="1192417"/>
            <a:ext cx="3709987" cy="1815882"/>
          </a:xfrm>
          <a:prstGeom prst="rect">
            <a:avLst/>
          </a:prstGeom>
          <a:noFill/>
        </p:spPr>
        <p:txBody>
          <a:bodyPr wrap="square" rtlCol="0">
            <a:spAutoFit/>
          </a:bodyPr>
          <a:lstStyle/>
          <a:p>
            <a:pPr marL="285750" indent="-285750">
              <a:buFont typeface="Arial" panose="020B0604020202020204" pitchFamily="34" charset="0"/>
              <a:buChar char="•"/>
            </a:pPr>
            <a:r>
              <a:rPr lang="en-AU" sz="1400" dirty="0">
                <a:solidFill>
                  <a:srgbClr val="055A70"/>
                </a:solidFill>
                <a:latin typeface="Styrene A Regular" pitchFamily="50" charset="0"/>
              </a:rPr>
              <a:t>Support locating community services closer to  their likely area of need. </a:t>
            </a:r>
          </a:p>
          <a:p>
            <a:pPr marL="285750" indent="-285750">
              <a:buFont typeface="Arial" panose="020B0604020202020204" pitchFamily="34" charset="0"/>
              <a:buChar char="•"/>
            </a:pPr>
            <a:r>
              <a:rPr lang="en-AU" sz="1400" dirty="0">
                <a:solidFill>
                  <a:srgbClr val="055A70"/>
                </a:solidFill>
                <a:latin typeface="Styrene A Regular" pitchFamily="50" charset="0"/>
              </a:rPr>
              <a:t>Increasing housing diversity and affordability along the Corridor. </a:t>
            </a:r>
          </a:p>
          <a:p>
            <a:pPr marL="285750" indent="-285750">
              <a:buFont typeface="Arial" panose="020B0604020202020204" pitchFamily="34" charset="0"/>
              <a:buChar char="•"/>
            </a:pPr>
            <a:r>
              <a:rPr lang="en-AU" sz="1400" dirty="0">
                <a:solidFill>
                  <a:srgbClr val="055A70"/>
                </a:solidFill>
                <a:latin typeface="Styrene A Regular" pitchFamily="50" charset="0"/>
              </a:rPr>
              <a:t>Pursue new green space opportunities north of Heidelberg Road. </a:t>
            </a:r>
          </a:p>
        </p:txBody>
      </p:sp>
      <p:sp>
        <p:nvSpPr>
          <p:cNvPr id="21" name="TextBox 20">
            <a:extLst>
              <a:ext uri="{FF2B5EF4-FFF2-40B4-BE49-F238E27FC236}">
                <a16:creationId xmlns:a16="http://schemas.microsoft.com/office/drawing/2014/main" id="{F65F9BBC-88C9-4B46-B94D-154912DBBDA7}"/>
              </a:ext>
            </a:extLst>
          </p:cNvPr>
          <p:cNvSpPr txBox="1"/>
          <p:nvPr/>
        </p:nvSpPr>
        <p:spPr>
          <a:xfrm>
            <a:off x="787400" y="4449147"/>
            <a:ext cx="3649662" cy="1815882"/>
          </a:xfrm>
          <a:prstGeom prst="rect">
            <a:avLst/>
          </a:prstGeom>
          <a:noFill/>
        </p:spPr>
        <p:txBody>
          <a:bodyPr wrap="square" rtlCol="0">
            <a:spAutoFit/>
          </a:bodyPr>
          <a:lstStyle/>
          <a:p>
            <a:pPr marL="285750" indent="-285750">
              <a:buFont typeface="Arial" panose="020B0604020202020204" pitchFamily="34" charset="0"/>
              <a:buChar char="•"/>
            </a:pPr>
            <a:r>
              <a:rPr lang="en-AU" sz="1400" dirty="0">
                <a:solidFill>
                  <a:srgbClr val="055A70"/>
                </a:solidFill>
                <a:latin typeface="Styrene A Regular" pitchFamily="50" charset="0"/>
              </a:rPr>
              <a:t>Create a more pedestrian oriented, attractive and safe public realm. </a:t>
            </a:r>
          </a:p>
          <a:p>
            <a:pPr marL="285750" indent="-285750">
              <a:buFont typeface="Arial" panose="020B0604020202020204" pitchFamily="34" charset="0"/>
              <a:buChar char="•"/>
            </a:pPr>
            <a:r>
              <a:rPr lang="en-AU" sz="1400" dirty="0">
                <a:solidFill>
                  <a:srgbClr val="055A70"/>
                </a:solidFill>
                <a:latin typeface="Styrene A Regular" pitchFamily="50" charset="0"/>
              </a:rPr>
              <a:t>Ensure new development is sensitive towards existing residential uses. </a:t>
            </a:r>
          </a:p>
          <a:p>
            <a:pPr marL="285750" indent="-285750">
              <a:buFont typeface="Arial" panose="020B0604020202020204" pitchFamily="34" charset="0"/>
              <a:buChar char="•"/>
            </a:pPr>
            <a:r>
              <a:rPr lang="en-AU" sz="1400" dirty="0">
                <a:solidFill>
                  <a:srgbClr val="055A70"/>
                </a:solidFill>
                <a:latin typeface="Styrene A Regular" pitchFamily="50" charset="0"/>
              </a:rPr>
              <a:t>Ensure public realm achieves a strong place identity. </a:t>
            </a:r>
          </a:p>
        </p:txBody>
      </p:sp>
      <p:sp>
        <p:nvSpPr>
          <p:cNvPr id="22" name="TextBox 21">
            <a:extLst>
              <a:ext uri="{FF2B5EF4-FFF2-40B4-BE49-F238E27FC236}">
                <a16:creationId xmlns:a16="http://schemas.microsoft.com/office/drawing/2014/main" id="{8539B803-9FFD-4269-8A68-9FB6536AE607}"/>
              </a:ext>
            </a:extLst>
          </p:cNvPr>
          <p:cNvSpPr txBox="1"/>
          <p:nvPr/>
        </p:nvSpPr>
        <p:spPr>
          <a:xfrm>
            <a:off x="8078789" y="4278600"/>
            <a:ext cx="3929061" cy="2031325"/>
          </a:xfrm>
          <a:prstGeom prst="rect">
            <a:avLst/>
          </a:prstGeom>
          <a:noFill/>
        </p:spPr>
        <p:txBody>
          <a:bodyPr wrap="square" rtlCol="0">
            <a:spAutoFit/>
          </a:bodyPr>
          <a:lstStyle/>
          <a:p>
            <a:pPr marL="285750" indent="-285750">
              <a:buFont typeface="Arial" panose="020B0604020202020204" pitchFamily="34" charset="0"/>
              <a:buChar char="•"/>
            </a:pPr>
            <a:r>
              <a:rPr lang="en-AU" sz="1400" dirty="0">
                <a:solidFill>
                  <a:srgbClr val="055A70"/>
                </a:solidFill>
                <a:latin typeface="Styrene A Regular" pitchFamily="50" charset="0"/>
              </a:rPr>
              <a:t>Improve public transport access, service frequency and coverage, to and along Heidelberg Road. </a:t>
            </a:r>
          </a:p>
          <a:p>
            <a:pPr marL="285750" indent="-285750">
              <a:buFont typeface="Arial" panose="020B0604020202020204" pitchFamily="34" charset="0"/>
              <a:buChar char="•"/>
            </a:pPr>
            <a:r>
              <a:rPr lang="en-AU" sz="1400" dirty="0">
                <a:solidFill>
                  <a:srgbClr val="055A70"/>
                </a:solidFill>
                <a:latin typeface="Styrene A Regular" pitchFamily="50" charset="0"/>
              </a:rPr>
              <a:t>Increase connections for pedestrians and cyclists. </a:t>
            </a:r>
          </a:p>
          <a:p>
            <a:pPr marL="285750" indent="-285750">
              <a:buFont typeface="Arial" panose="020B0604020202020204" pitchFamily="34" charset="0"/>
              <a:buChar char="•"/>
            </a:pPr>
            <a:r>
              <a:rPr lang="en-AU" sz="1400" dirty="0">
                <a:solidFill>
                  <a:srgbClr val="055A70"/>
                </a:solidFill>
                <a:latin typeface="Styrene A Regular" pitchFamily="50" charset="0"/>
              </a:rPr>
              <a:t>Minimise pressure on parking in residential areas behind Heidelberg Road. </a:t>
            </a:r>
          </a:p>
          <a:p>
            <a:pPr marL="285750" indent="-285750">
              <a:buFont typeface="Arial" panose="020B0604020202020204" pitchFamily="34" charset="0"/>
              <a:buChar char="•"/>
            </a:pPr>
            <a:r>
              <a:rPr lang="en-AU" sz="1400" dirty="0">
                <a:solidFill>
                  <a:srgbClr val="055A70"/>
                </a:solidFill>
                <a:latin typeface="Styrene A Regular" pitchFamily="50" charset="0"/>
              </a:rPr>
              <a:t>Reduce or limit vehicle crossovers. </a:t>
            </a:r>
          </a:p>
        </p:txBody>
      </p:sp>
      <p:cxnSp>
        <p:nvCxnSpPr>
          <p:cNvPr id="35" name="Straight Connector 34">
            <a:extLst>
              <a:ext uri="{FF2B5EF4-FFF2-40B4-BE49-F238E27FC236}">
                <a16:creationId xmlns:a16="http://schemas.microsoft.com/office/drawing/2014/main" id="{96E7FDB7-BBA2-420B-9A46-3E20106BC5A7}"/>
              </a:ext>
            </a:extLst>
          </p:cNvPr>
          <p:cNvCxnSpPr/>
          <p:nvPr/>
        </p:nvCxnSpPr>
        <p:spPr>
          <a:xfrm>
            <a:off x="6096000" y="317500"/>
            <a:ext cx="0" cy="6210300"/>
          </a:xfrm>
          <a:prstGeom prst="line">
            <a:avLst/>
          </a:prstGeom>
          <a:ln>
            <a:solidFill>
              <a:srgbClr val="055A7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A3C1C34-0B7A-45BF-A480-242CE7C86FC0}"/>
              </a:ext>
            </a:extLst>
          </p:cNvPr>
          <p:cNvCxnSpPr>
            <a:cxnSpLocks/>
          </p:cNvCxnSpPr>
          <p:nvPr/>
        </p:nvCxnSpPr>
        <p:spPr>
          <a:xfrm flipH="1">
            <a:off x="573884" y="3278798"/>
            <a:ext cx="11246640" cy="54626"/>
          </a:xfrm>
          <a:prstGeom prst="line">
            <a:avLst/>
          </a:prstGeom>
          <a:ln>
            <a:solidFill>
              <a:srgbClr val="055A7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01C59190-DC32-4091-97AE-E1266A4AF110}"/>
              </a:ext>
            </a:extLst>
          </p:cNvPr>
          <p:cNvSpPr/>
          <p:nvPr/>
        </p:nvSpPr>
        <p:spPr>
          <a:xfrm>
            <a:off x="4469049" y="1736861"/>
            <a:ext cx="3253227" cy="3253227"/>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A1247506-5750-4619-B138-EC75A00EA33A}"/>
              </a:ext>
            </a:extLst>
          </p:cNvPr>
          <p:cNvSpPr txBox="1"/>
          <p:nvPr/>
        </p:nvSpPr>
        <p:spPr>
          <a:xfrm>
            <a:off x="4579027" y="2945596"/>
            <a:ext cx="3124200" cy="954107"/>
          </a:xfrm>
          <a:prstGeom prst="rect">
            <a:avLst/>
          </a:prstGeom>
          <a:noFill/>
        </p:spPr>
        <p:txBody>
          <a:bodyPr wrap="square" rtlCol="0">
            <a:spAutoFit/>
          </a:bodyPr>
          <a:lstStyle/>
          <a:p>
            <a:pPr algn="ctr"/>
            <a:r>
              <a:rPr lang="en-AU" sz="2800" dirty="0">
                <a:solidFill>
                  <a:srgbClr val="F9A04A"/>
                </a:solidFill>
                <a:latin typeface="Styrene A Medium" pitchFamily="50" charset="0"/>
              </a:rPr>
              <a:t>Draft Key Strategic Directions</a:t>
            </a:r>
          </a:p>
        </p:txBody>
      </p:sp>
      <p:sp>
        <p:nvSpPr>
          <p:cNvPr id="29" name="Oval 28">
            <a:extLst>
              <a:ext uri="{FF2B5EF4-FFF2-40B4-BE49-F238E27FC236}">
                <a16:creationId xmlns:a16="http://schemas.microsoft.com/office/drawing/2014/main" id="{986A2B0C-C6E0-4651-9514-3ADFA38A23BE}"/>
              </a:ext>
            </a:extLst>
          </p:cNvPr>
          <p:cNvSpPr/>
          <p:nvPr/>
        </p:nvSpPr>
        <p:spPr>
          <a:xfrm>
            <a:off x="4645143" y="1906291"/>
            <a:ext cx="2901037" cy="2914366"/>
          </a:xfrm>
          <a:prstGeom prst="ellipse">
            <a:avLst/>
          </a:prstGeom>
          <a:noFill/>
          <a:ln>
            <a:solidFill>
              <a:srgbClr val="F9A0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16801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74CFE5B-F5A7-4CCC-8CF2-EDDDDACD27EE}"/>
              </a:ext>
            </a:extLst>
          </p:cNvPr>
          <p:cNvSpPr/>
          <p:nvPr/>
        </p:nvSpPr>
        <p:spPr>
          <a:xfrm>
            <a:off x="8299450" y="1690688"/>
            <a:ext cx="3911600" cy="5167312"/>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a:extLst>
              <a:ext uri="{FF2B5EF4-FFF2-40B4-BE49-F238E27FC236}">
                <a16:creationId xmlns:a16="http://schemas.microsoft.com/office/drawing/2014/main" id="{8E9A4472-5B70-4B30-8D2E-8807E125D4FE}"/>
              </a:ext>
            </a:extLst>
          </p:cNvPr>
          <p:cNvSpPr/>
          <p:nvPr/>
        </p:nvSpPr>
        <p:spPr>
          <a:xfrm>
            <a:off x="4165600" y="1690688"/>
            <a:ext cx="3911600" cy="5167312"/>
          </a:xfrm>
          <a:prstGeom prst="rect">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91A89655-96E4-4CCB-9A01-F1BC354C112F}"/>
              </a:ext>
            </a:extLst>
          </p:cNvPr>
          <p:cNvSpPr/>
          <p:nvPr/>
        </p:nvSpPr>
        <p:spPr>
          <a:xfrm>
            <a:off x="0" y="1690688"/>
            <a:ext cx="3911600" cy="5167312"/>
          </a:xfrm>
          <a:prstGeom prst="rect">
            <a:avLst/>
          </a:prstGeom>
          <a:solidFill>
            <a:srgbClr val="7DC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646D9A7-7A4F-49B9-8D17-BAD492C127D3}"/>
              </a:ext>
            </a:extLst>
          </p:cNvPr>
          <p:cNvSpPr>
            <a:spLocks noGrp="1"/>
          </p:cNvSpPr>
          <p:nvPr>
            <p:ph type="title"/>
          </p:nvPr>
        </p:nvSpPr>
        <p:spPr/>
        <p:txBody>
          <a:bodyPr>
            <a:normAutofit/>
          </a:bodyPr>
          <a:lstStyle/>
          <a:p>
            <a:r>
              <a:rPr lang="en-US" sz="4000" dirty="0">
                <a:solidFill>
                  <a:srgbClr val="055A70"/>
                </a:solidFill>
                <a:latin typeface="Styrene A Medium" pitchFamily="50" charset="0"/>
              </a:rPr>
              <a:t>Proposed Planning Response </a:t>
            </a:r>
            <a:endParaRPr lang="en-AU" sz="4000" dirty="0">
              <a:solidFill>
                <a:srgbClr val="055A70"/>
              </a:solidFill>
              <a:latin typeface="Styrene A Medium" pitchFamily="50" charset="0"/>
            </a:endParaRPr>
          </a:p>
        </p:txBody>
      </p:sp>
      <p:sp>
        <p:nvSpPr>
          <p:cNvPr id="8" name="TextBox 7">
            <a:extLst>
              <a:ext uri="{FF2B5EF4-FFF2-40B4-BE49-F238E27FC236}">
                <a16:creationId xmlns:a16="http://schemas.microsoft.com/office/drawing/2014/main" id="{5D8E9301-900D-4D09-B751-4D1E41C124F3}"/>
              </a:ext>
            </a:extLst>
          </p:cNvPr>
          <p:cNvSpPr txBox="1"/>
          <p:nvPr/>
        </p:nvSpPr>
        <p:spPr>
          <a:xfrm>
            <a:off x="218504" y="1981284"/>
            <a:ext cx="3517204" cy="1200329"/>
          </a:xfrm>
          <a:prstGeom prst="rect">
            <a:avLst/>
          </a:prstGeom>
          <a:noFill/>
        </p:spPr>
        <p:txBody>
          <a:bodyPr wrap="square">
            <a:spAutoFit/>
          </a:bodyPr>
          <a:lstStyle/>
          <a:p>
            <a:pPr marL="0" indent="0" algn="ctr">
              <a:buNone/>
            </a:pPr>
            <a:r>
              <a:rPr lang="en-US" dirty="0">
                <a:solidFill>
                  <a:srgbClr val="055A70"/>
                </a:solidFill>
                <a:latin typeface="Styrene A Black" pitchFamily="50" charset="0"/>
              </a:rPr>
              <a:t>Support More Local Jobs - </a:t>
            </a:r>
          </a:p>
          <a:p>
            <a:pPr marL="0" indent="0" algn="ctr">
              <a:buNone/>
            </a:pPr>
            <a:r>
              <a:rPr lang="en-US" dirty="0">
                <a:solidFill>
                  <a:srgbClr val="055A70"/>
                </a:solidFill>
                <a:latin typeface="Styrene A Medium" pitchFamily="50" charset="0"/>
              </a:rPr>
              <a:t>Economics and Land Use Study </a:t>
            </a:r>
          </a:p>
          <a:p>
            <a:pPr marL="0" indent="0" algn="ctr">
              <a:buNone/>
            </a:pPr>
            <a:r>
              <a:rPr lang="en-US" dirty="0">
                <a:solidFill>
                  <a:srgbClr val="055A70"/>
                </a:solidFill>
                <a:latin typeface="Styrene A Black" pitchFamily="50" charset="0"/>
              </a:rPr>
              <a:t> </a:t>
            </a:r>
          </a:p>
        </p:txBody>
      </p:sp>
      <p:sp>
        <p:nvSpPr>
          <p:cNvPr id="10" name="TextBox 9">
            <a:extLst>
              <a:ext uri="{FF2B5EF4-FFF2-40B4-BE49-F238E27FC236}">
                <a16:creationId xmlns:a16="http://schemas.microsoft.com/office/drawing/2014/main" id="{7C4D80F1-5380-40E3-B792-4C18F4FA0A29}"/>
              </a:ext>
            </a:extLst>
          </p:cNvPr>
          <p:cNvSpPr txBox="1"/>
          <p:nvPr/>
        </p:nvSpPr>
        <p:spPr>
          <a:xfrm>
            <a:off x="4431381" y="1951672"/>
            <a:ext cx="3380037" cy="1477328"/>
          </a:xfrm>
          <a:prstGeom prst="rect">
            <a:avLst/>
          </a:prstGeom>
          <a:noFill/>
        </p:spPr>
        <p:txBody>
          <a:bodyPr wrap="square">
            <a:spAutoFit/>
          </a:bodyPr>
          <a:lstStyle/>
          <a:p>
            <a:pPr algn="ctr"/>
            <a:r>
              <a:rPr lang="en-US" dirty="0">
                <a:solidFill>
                  <a:srgbClr val="055A70"/>
                </a:solidFill>
                <a:latin typeface="Styrene A Black" pitchFamily="50" charset="0"/>
              </a:rPr>
              <a:t>Introduce Building Guidance and Controls - </a:t>
            </a:r>
            <a:r>
              <a:rPr lang="en-US" dirty="0">
                <a:solidFill>
                  <a:srgbClr val="055A70"/>
                </a:solidFill>
                <a:latin typeface="Styrene A Medium" pitchFamily="50" charset="0"/>
              </a:rPr>
              <a:t>Built Form Framework</a:t>
            </a:r>
          </a:p>
          <a:p>
            <a:pPr marL="0" indent="0" algn="ctr">
              <a:buNone/>
            </a:pPr>
            <a:r>
              <a:rPr lang="en-US" dirty="0">
                <a:solidFill>
                  <a:srgbClr val="055A70"/>
                </a:solidFill>
                <a:latin typeface="Styrene A Black" pitchFamily="50" charset="0"/>
              </a:rPr>
              <a:t> </a:t>
            </a:r>
            <a:r>
              <a:rPr lang="en-US" dirty="0">
                <a:solidFill>
                  <a:srgbClr val="055A70"/>
                </a:solidFill>
                <a:latin typeface="Styrene A Medium" pitchFamily="50" charset="0"/>
              </a:rPr>
              <a:t> </a:t>
            </a:r>
            <a:br>
              <a:rPr lang="en-US" dirty="0">
                <a:solidFill>
                  <a:srgbClr val="055A70"/>
                </a:solidFill>
                <a:latin typeface="Styrene A Medium" pitchFamily="50" charset="0"/>
              </a:rPr>
            </a:br>
            <a:endParaRPr lang="en-US" dirty="0">
              <a:solidFill>
                <a:srgbClr val="055A70"/>
              </a:solidFill>
              <a:latin typeface="Styrene A Medium" pitchFamily="50" charset="0"/>
            </a:endParaRPr>
          </a:p>
        </p:txBody>
      </p:sp>
      <p:sp>
        <p:nvSpPr>
          <p:cNvPr id="12" name="TextBox 11">
            <a:extLst>
              <a:ext uri="{FF2B5EF4-FFF2-40B4-BE49-F238E27FC236}">
                <a16:creationId xmlns:a16="http://schemas.microsoft.com/office/drawing/2014/main" id="{52F55506-2F6A-41ED-B14A-3575C3457A1D}"/>
              </a:ext>
            </a:extLst>
          </p:cNvPr>
          <p:cNvSpPr txBox="1"/>
          <p:nvPr/>
        </p:nvSpPr>
        <p:spPr>
          <a:xfrm>
            <a:off x="8569270" y="1984535"/>
            <a:ext cx="3368731" cy="1200329"/>
          </a:xfrm>
          <a:prstGeom prst="rect">
            <a:avLst/>
          </a:prstGeom>
          <a:noFill/>
        </p:spPr>
        <p:txBody>
          <a:bodyPr wrap="square">
            <a:spAutoFit/>
          </a:bodyPr>
          <a:lstStyle/>
          <a:p>
            <a:pPr algn="ctr"/>
            <a:r>
              <a:rPr lang="en-US" dirty="0">
                <a:solidFill>
                  <a:srgbClr val="055A70"/>
                </a:solidFill>
                <a:latin typeface="Styrene A Black" pitchFamily="50" charset="0"/>
              </a:rPr>
              <a:t>Protect Local Heritage - </a:t>
            </a:r>
            <a:r>
              <a:rPr lang="en-US" dirty="0">
                <a:solidFill>
                  <a:srgbClr val="055A70"/>
                </a:solidFill>
                <a:latin typeface="Styrene A Medium" pitchFamily="50" charset="0"/>
              </a:rPr>
              <a:t>Heritage Study </a:t>
            </a:r>
          </a:p>
          <a:p>
            <a:pPr marL="0" indent="0" algn="ctr">
              <a:buNone/>
            </a:pPr>
            <a:r>
              <a:rPr lang="en-US" dirty="0">
                <a:solidFill>
                  <a:srgbClr val="055A70"/>
                </a:solidFill>
                <a:latin typeface="Styrene A Black" pitchFamily="50" charset="0"/>
              </a:rPr>
              <a:t> </a:t>
            </a:r>
          </a:p>
          <a:p>
            <a:pPr marL="0" indent="0" algn="ctr">
              <a:buNone/>
            </a:pPr>
            <a:endParaRPr lang="en-US" dirty="0">
              <a:solidFill>
                <a:srgbClr val="055A70"/>
              </a:solidFill>
              <a:latin typeface="Styrene A Black" pitchFamily="50" charset="0"/>
            </a:endParaRPr>
          </a:p>
        </p:txBody>
      </p:sp>
      <p:sp>
        <p:nvSpPr>
          <p:cNvPr id="14" name="TextBox 13">
            <a:extLst>
              <a:ext uri="{FF2B5EF4-FFF2-40B4-BE49-F238E27FC236}">
                <a16:creationId xmlns:a16="http://schemas.microsoft.com/office/drawing/2014/main" id="{F11534F6-95EB-4043-AF49-9BE06243EBCE}"/>
              </a:ext>
            </a:extLst>
          </p:cNvPr>
          <p:cNvSpPr txBox="1"/>
          <p:nvPr/>
        </p:nvSpPr>
        <p:spPr>
          <a:xfrm>
            <a:off x="218504" y="5397852"/>
            <a:ext cx="3403600" cy="615553"/>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rezone industrial land to commercial zoning</a:t>
            </a:r>
            <a:r>
              <a:rPr lang="en-US" dirty="0">
                <a:solidFill>
                  <a:srgbClr val="055A70"/>
                </a:solidFill>
              </a:rPr>
              <a:t>.</a:t>
            </a:r>
          </a:p>
        </p:txBody>
      </p:sp>
      <p:sp>
        <p:nvSpPr>
          <p:cNvPr id="15" name="TextBox 14">
            <a:extLst>
              <a:ext uri="{FF2B5EF4-FFF2-40B4-BE49-F238E27FC236}">
                <a16:creationId xmlns:a16="http://schemas.microsoft.com/office/drawing/2014/main" id="{B2D284BA-6323-4055-A27D-0231F458B8EF}"/>
              </a:ext>
            </a:extLst>
          </p:cNvPr>
          <p:cNvSpPr txBox="1"/>
          <p:nvPr/>
        </p:nvSpPr>
        <p:spPr>
          <a:xfrm>
            <a:off x="4525016" y="5328660"/>
            <a:ext cx="3310884" cy="830997"/>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introduce building height and overshadowing controls.</a:t>
            </a:r>
            <a:r>
              <a:rPr lang="en-US" sz="1600" dirty="0">
                <a:solidFill>
                  <a:srgbClr val="F9A04A"/>
                </a:solidFill>
                <a:latin typeface="Styrene A Regular" pitchFamily="50" charset="0"/>
              </a:rPr>
              <a:t>.</a:t>
            </a:r>
          </a:p>
        </p:txBody>
      </p:sp>
      <p:sp>
        <p:nvSpPr>
          <p:cNvPr id="16" name="TextBox 15">
            <a:extLst>
              <a:ext uri="{FF2B5EF4-FFF2-40B4-BE49-F238E27FC236}">
                <a16:creationId xmlns:a16="http://schemas.microsoft.com/office/drawing/2014/main" id="{00DDAB5F-4DEB-4A31-8E36-80B167426BEF}"/>
              </a:ext>
            </a:extLst>
          </p:cNvPr>
          <p:cNvSpPr txBox="1"/>
          <p:nvPr/>
        </p:nvSpPr>
        <p:spPr>
          <a:xfrm>
            <a:off x="8827198" y="5328660"/>
            <a:ext cx="3110803" cy="1077218"/>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protect heritage buildings through a heritage overlay.</a:t>
            </a:r>
          </a:p>
        </p:txBody>
      </p:sp>
      <p:sp>
        <p:nvSpPr>
          <p:cNvPr id="22" name="Oval 21">
            <a:extLst>
              <a:ext uri="{FF2B5EF4-FFF2-40B4-BE49-F238E27FC236}">
                <a16:creationId xmlns:a16="http://schemas.microsoft.com/office/drawing/2014/main" id="{22E3ADB3-6EB6-4B98-B3F4-EF2E6D59A668}"/>
              </a:ext>
            </a:extLst>
          </p:cNvPr>
          <p:cNvSpPr/>
          <p:nvPr/>
        </p:nvSpPr>
        <p:spPr>
          <a:xfrm>
            <a:off x="1056009" y="320153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a:extLst>
              <a:ext uri="{FF2B5EF4-FFF2-40B4-BE49-F238E27FC236}">
                <a16:creationId xmlns:a16="http://schemas.microsoft.com/office/drawing/2014/main" id="{15C4138B-43EB-4691-B1C4-6A2A013BE3DB}"/>
              </a:ext>
            </a:extLst>
          </p:cNvPr>
          <p:cNvSpPr/>
          <p:nvPr/>
        </p:nvSpPr>
        <p:spPr>
          <a:xfrm>
            <a:off x="5258934" y="320153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a:extLst>
              <a:ext uri="{FF2B5EF4-FFF2-40B4-BE49-F238E27FC236}">
                <a16:creationId xmlns:a16="http://schemas.microsoft.com/office/drawing/2014/main" id="{44D285D2-4BDC-418C-B8C5-E766A2F3D00A}"/>
              </a:ext>
            </a:extLst>
          </p:cNvPr>
          <p:cNvSpPr/>
          <p:nvPr/>
        </p:nvSpPr>
        <p:spPr>
          <a:xfrm>
            <a:off x="9355457" y="313730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6" name="Graphic 25">
            <a:extLst>
              <a:ext uri="{FF2B5EF4-FFF2-40B4-BE49-F238E27FC236}">
                <a16:creationId xmlns:a16="http://schemas.microsoft.com/office/drawing/2014/main" id="{F9A1FA53-5F33-48DA-8077-B08E57DF5F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73602" y="3503026"/>
            <a:ext cx="838717" cy="943557"/>
          </a:xfrm>
          <a:prstGeom prst="rect">
            <a:avLst/>
          </a:prstGeom>
        </p:spPr>
      </p:pic>
      <p:pic>
        <p:nvPicPr>
          <p:cNvPr id="28" name="Graphic 27">
            <a:extLst>
              <a:ext uri="{FF2B5EF4-FFF2-40B4-BE49-F238E27FC236}">
                <a16:creationId xmlns:a16="http://schemas.microsoft.com/office/drawing/2014/main" id="{855B88E6-31A1-481E-B1FD-1F828D6EE3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5844" y="3656775"/>
            <a:ext cx="1240312" cy="676534"/>
          </a:xfrm>
          <a:prstGeom prst="rect">
            <a:avLst/>
          </a:prstGeom>
        </p:spPr>
      </p:pic>
      <p:pic>
        <p:nvPicPr>
          <p:cNvPr id="30" name="Graphic 29">
            <a:extLst>
              <a:ext uri="{FF2B5EF4-FFF2-40B4-BE49-F238E27FC236}">
                <a16:creationId xmlns:a16="http://schemas.microsoft.com/office/drawing/2014/main" id="{C47E83C0-FFE7-4C77-B22D-247641E831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22025" y="3485080"/>
            <a:ext cx="942975" cy="904875"/>
          </a:xfrm>
          <a:prstGeom prst="rect">
            <a:avLst/>
          </a:prstGeom>
        </p:spPr>
      </p:pic>
    </p:spTree>
    <p:extLst>
      <p:ext uri="{BB962C8B-B14F-4D97-AF65-F5344CB8AC3E}">
        <p14:creationId xmlns:p14="http://schemas.microsoft.com/office/powerpoint/2010/main" val="783953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E13EA-6FE9-4B5A-B412-2440B09572A1}"/>
              </a:ext>
            </a:extLst>
          </p:cNvPr>
          <p:cNvSpPr/>
          <p:nvPr/>
        </p:nvSpPr>
        <p:spPr>
          <a:xfrm rot="5400000">
            <a:off x="5028803" y="-5028803"/>
            <a:ext cx="213439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90B3F6DD-7291-4E03-8941-AD0B42EF5970}"/>
              </a:ext>
            </a:extLst>
          </p:cNvPr>
          <p:cNvSpPr>
            <a:spLocks noGrp="1"/>
          </p:cNvSpPr>
          <p:nvPr>
            <p:ph type="title"/>
          </p:nvPr>
        </p:nvSpPr>
        <p:spPr>
          <a:xfrm>
            <a:off x="838200" y="412750"/>
            <a:ext cx="10515600" cy="1325563"/>
          </a:xfrm>
        </p:spPr>
        <p:txBody>
          <a:bodyPr>
            <a:normAutofit/>
          </a:bodyPr>
          <a:lstStyle/>
          <a:p>
            <a:r>
              <a:rPr lang="en-US" sz="4000" dirty="0">
                <a:solidFill>
                  <a:schemeClr val="bg1"/>
                </a:solidFill>
                <a:latin typeface="Styrene A Medium" pitchFamily="50" charset="0"/>
              </a:rPr>
              <a:t>Support More Local Jobs -  Economics and Land Use Study</a:t>
            </a:r>
            <a:endParaRPr lang="en-AU" sz="4000" dirty="0">
              <a:solidFill>
                <a:schemeClr val="bg1"/>
              </a:solidFill>
              <a:latin typeface="Styrene A Medium" pitchFamily="50" charset="0"/>
            </a:endParaRPr>
          </a:p>
        </p:txBody>
      </p:sp>
      <p:sp>
        <p:nvSpPr>
          <p:cNvPr id="3" name="Content Placeholder 2">
            <a:extLst>
              <a:ext uri="{FF2B5EF4-FFF2-40B4-BE49-F238E27FC236}">
                <a16:creationId xmlns:a16="http://schemas.microsoft.com/office/drawing/2014/main" id="{9A6FA5DB-E4DE-4A6F-BD1B-396A12D3E202}"/>
              </a:ext>
            </a:extLst>
          </p:cNvPr>
          <p:cNvSpPr>
            <a:spLocks noGrp="1"/>
          </p:cNvSpPr>
          <p:nvPr>
            <p:ph idx="1"/>
          </p:nvPr>
        </p:nvSpPr>
        <p:spPr>
          <a:xfrm>
            <a:off x="838200" y="2309019"/>
            <a:ext cx="5257800" cy="408781"/>
          </a:xfrm>
        </p:spPr>
        <p:txBody>
          <a:bodyPr>
            <a:normAutofit lnSpcReduction="10000"/>
          </a:bodyPr>
          <a:lstStyle/>
          <a:p>
            <a:r>
              <a:rPr lang="en-AU" sz="2400" dirty="0">
                <a:latin typeface="Styrene A Regular" pitchFamily="50" charset="0"/>
              </a:rPr>
              <a:t>Proposed zoning changes.</a:t>
            </a:r>
          </a:p>
        </p:txBody>
      </p:sp>
      <p:pic>
        <p:nvPicPr>
          <p:cNvPr id="6" name="Picture 5" descr="A picture containing graphical user interface&#10;&#10;Description automatically generated">
            <a:extLst>
              <a:ext uri="{FF2B5EF4-FFF2-40B4-BE49-F238E27FC236}">
                <a16:creationId xmlns:a16="http://schemas.microsoft.com/office/drawing/2014/main" id="{4CEB107F-7EA9-45D5-AB7B-969DB25E4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608" y="2717800"/>
            <a:ext cx="11820784" cy="3543300"/>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38831EEB-515D-4C31-9508-285E1CE47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0534" y="5245101"/>
            <a:ext cx="2769366" cy="1200150"/>
          </a:xfrm>
          <a:prstGeom prst="rect">
            <a:avLst/>
          </a:prstGeom>
        </p:spPr>
      </p:pic>
    </p:spTree>
    <p:extLst>
      <p:ext uri="{BB962C8B-B14F-4D97-AF65-F5344CB8AC3E}">
        <p14:creationId xmlns:p14="http://schemas.microsoft.com/office/powerpoint/2010/main" val="2027609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67347-7849-49A7-9A16-274EEB884189}"/>
              </a:ext>
            </a:extLst>
          </p:cNvPr>
          <p:cNvSpPr>
            <a:spLocks noGrp="1"/>
          </p:cNvSpPr>
          <p:nvPr>
            <p:ph type="title"/>
          </p:nvPr>
        </p:nvSpPr>
        <p:spPr/>
        <p:txBody>
          <a:bodyPr/>
          <a:lstStyle/>
          <a:p>
            <a:r>
              <a:rPr lang="en-US" sz="4400" dirty="0">
                <a:solidFill>
                  <a:srgbClr val="055A70"/>
                </a:solidFill>
                <a:latin typeface="Styrene A Medium" pitchFamily="50" charset="0"/>
              </a:rPr>
              <a:t>Economics and Land Use Study</a:t>
            </a:r>
            <a:endParaRPr lang="en-AU" dirty="0"/>
          </a:p>
        </p:txBody>
      </p:sp>
      <p:graphicFrame>
        <p:nvGraphicFramePr>
          <p:cNvPr id="5" name="Table 6">
            <a:extLst>
              <a:ext uri="{FF2B5EF4-FFF2-40B4-BE49-F238E27FC236}">
                <a16:creationId xmlns:a16="http://schemas.microsoft.com/office/drawing/2014/main" id="{56455F75-891B-4D7B-AA1D-11107A58569B}"/>
              </a:ext>
            </a:extLst>
          </p:cNvPr>
          <p:cNvGraphicFramePr>
            <a:graphicFrameLocks noGrp="1"/>
          </p:cNvGraphicFramePr>
          <p:nvPr>
            <p:extLst>
              <p:ext uri="{D42A27DB-BD31-4B8C-83A1-F6EECF244321}">
                <p14:modId xmlns:p14="http://schemas.microsoft.com/office/powerpoint/2010/main" val="2708985572"/>
              </p:ext>
            </p:extLst>
          </p:nvPr>
        </p:nvGraphicFramePr>
        <p:xfrm>
          <a:off x="0" y="1690688"/>
          <a:ext cx="12191999" cy="3733800"/>
        </p:xfrm>
        <a:graphic>
          <a:graphicData uri="http://schemas.openxmlformats.org/drawingml/2006/table">
            <a:tbl>
              <a:tblPr firstRow="1" bandRow="1">
                <a:tableStyleId>{08FB837D-C827-4EFA-A057-4D05807E0F7C}</a:tableStyleId>
              </a:tblPr>
              <a:tblGrid>
                <a:gridCol w="2387601">
                  <a:extLst>
                    <a:ext uri="{9D8B030D-6E8A-4147-A177-3AD203B41FA5}">
                      <a16:colId xmlns:a16="http://schemas.microsoft.com/office/drawing/2014/main" val="2088540620"/>
                    </a:ext>
                  </a:extLst>
                </a:gridCol>
                <a:gridCol w="3213099">
                  <a:extLst>
                    <a:ext uri="{9D8B030D-6E8A-4147-A177-3AD203B41FA5}">
                      <a16:colId xmlns:a16="http://schemas.microsoft.com/office/drawing/2014/main" val="3577049880"/>
                    </a:ext>
                  </a:extLst>
                </a:gridCol>
                <a:gridCol w="3149600">
                  <a:extLst>
                    <a:ext uri="{9D8B030D-6E8A-4147-A177-3AD203B41FA5}">
                      <a16:colId xmlns:a16="http://schemas.microsoft.com/office/drawing/2014/main" val="1725409642"/>
                    </a:ext>
                  </a:extLst>
                </a:gridCol>
                <a:gridCol w="3441699">
                  <a:extLst>
                    <a:ext uri="{9D8B030D-6E8A-4147-A177-3AD203B41FA5}">
                      <a16:colId xmlns:a16="http://schemas.microsoft.com/office/drawing/2014/main" val="1210663136"/>
                    </a:ext>
                  </a:extLst>
                </a:gridCol>
              </a:tblGrid>
              <a:tr h="1178442">
                <a:tc>
                  <a:txBody>
                    <a:bodyPr/>
                    <a:lstStyle/>
                    <a:p>
                      <a:endParaRPr lang="en-AU"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5A70"/>
                    </a:solidFill>
                  </a:tcPr>
                </a:tc>
                <a:tc>
                  <a:txBody>
                    <a:bodyPr/>
                    <a:lstStyle/>
                    <a:p>
                      <a:pPr algn="l"/>
                      <a:r>
                        <a:rPr lang="en-AU" sz="1600" dirty="0">
                          <a:latin typeface="Styrene A Regular" pitchFamily="50" charset="0"/>
                        </a:rPr>
                        <a:t>Industrial 3 Zone (INZ3) – existing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r>
                        <a:rPr lang="en-AU" sz="1600" dirty="0">
                          <a:latin typeface="Styrene A Regular" pitchFamily="50" charset="0"/>
                        </a:rPr>
                        <a:t>Commercial 2 Zone (C2Z) – proposed </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5A70"/>
                    </a:solidFill>
                  </a:tcPr>
                </a:tc>
                <a:tc>
                  <a:txBody>
                    <a:bodyPr/>
                    <a:lstStyle/>
                    <a:p>
                      <a:pPr algn="l"/>
                      <a:r>
                        <a:rPr lang="en-AU" sz="1600" dirty="0">
                          <a:latin typeface="Styrene A Regular" pitchFamily="50" charset="0"/>
                        </a:rPr>
                        <a:t>Commercial 3 Zone (C3Z) - proposed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55A70"/>
                    </a:solidFill>
                  </a:tcPr>
                </a:tc>
                <a:extLst>
                  <a:ext uri="{0D108BD9-81ED-4DB2-BD59-A6C34878D82A}">
                    <a16:rowId xmlns:a16="http://schemas.microsoft.com/office/drawing/2014/main" val="1134999149"/>
                  </a:ext>
                </a:extLst>
              </a:tr>
              <a:tr h="2555358">
                <a:tc>
                  <a:txBody>
                    <a:bodyPr/>
                    <a:lstStyle/>
                    <a:p>
                      <a:pPr algn="l"/>
                      <a:r>
                        <a:rPr lang="en-AU" sz="1600" dirty="0">
                          <a:solidFill>
                            <a:srgbClr val="055A70"/>
                          </a:solidFill>
                          <a:latin typeface="Styrene A Regular" pitchFamily="50" charset="0"/>
                        </a:rPr>
                        <a:t>Zone Objective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DB8B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55A70"/>
                          </a:solidFill>
                          <a:latin typeface="Styrene A Regular" pitchFamily="50" charset="0"/>
                        </a:rPr>
                        <a:t>Provides for industries (warehouses, manufacturing)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55A70"/>
                          </a:solidFill>
                          <a:latin typeface="Styrene A Regular" pitchFamily="50" charset="0"/>
                        </a:rPr>
                        <a:t>Limited retail opportunities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55A70"/>
                          </a:solidFill>
                          <a:latin typeface="Styrene A Regular" pitchFamily="50" charset="0"/>
                        </a:rPr>
                        <a:t>Residential use prohibited </a:t>
                      </a:r>
                    </a:p>
                    <a:p>
                      <a:endParaRPr lang="en-AU" sz="1600" dirty="0">
                        <a:solidFill>
                          <a:srgbClr val="055A70"/>
                        </a:solidFill>
                        <a:latin typeface="Styrene A Regular" pitchFamily="50"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55A70"/>
                          </a:solidFill>
                          <a:latin typeface="Styrene A Regular" pitchFamily="50" charset="0"/>
                        </a:rPr>
                        <a:t>Encourages commercial areas for offices, some manufacturing/industries, commercial services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55A70"/>
                          </a:solidFill>
                          <a:latin typeface="Styrene A Regular" pitchFamily="50" charset="0"/>
                        </a:rPr>
                        <a:t>Residential use prohibited </a:t>
                      </a:r>
                    </a:p>
                    <a:p>
                      <a:endParaRPr lang="en-AU" sz="1600" dirty="0">
                        <a:solidFill>
                          <a:srgbClr val="055A70"/>
                        </a:solidFill>
                        <a:latin typeface="Styrene A Regular" pitchFamily="50"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DB8BE"/>
                    </a:solidFill>
                  </a:tcPr>
                </a:tc>
                <a:tc>
                  <a:txBody>
                    <a:bodyPr/>
                    <a:lstStyle/>
                    <a:p>
                      <a:r>
                        <a:rPr lang="en-AU" sz="1600" dirty="0">
                          <a:solidFill>
                            <a:srgbClr val="055A70"/>
                          </a:solidFill>
                          <a:latin typeface="Styrene A Regular" pitchFamily="50" charset="0"/>
                        </a:rPr>
                        <a:t>Provide for a range of industrial, commercial, office and employment generating uses</a:t>
                      </a:r>
                    </a:p>
                    <a:p>
                      <a:r>
                        <a:rPr lang="en-AU" sz="1600" dirty="0">
                          <a:solidFill>
                            <a:srgbClr val="055A70"/>
                          </a:solidFill>
                          <a:latin typeface="Styrene A Regular" pitchFamily="50" charset="0"/>
                        </a:rPr>
                        <a:t>‘Collaborative and high-quality working environments’ </a:t>
                      </a:r>
                    </a:p>
                    <a:p>
                      <a:r>
                        <a:rPr lang="en-AU" sz="1600" dirty="0">
                          <a:solidFill>
                            <a:srgbClr val="055A70"/>
                          </a:solidFill>
                          <a:latin typeface="Styrene A Regular" pitchFamily="50" charset="0"/>
                        </a:rPr>
                        <a:t>Limited residential use permitted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6DB8BE"/>
                    </a:solidFill>
                  </a:tcPr>
                </a:tc>
                <a:extLst>
                  <a:ext uri="{0D108BD9-81ED-4DB2-BD59-A6C34878D82A}">
                    <a16:rowId xmlns:a16="http://schemas.microsoft.com/office/drawing/2014/main" val="2519417418"/>
                  </a:ext>
                </a:extLst>
              </a:tr>
            </a:tbl>
          </a:graphicData>
        </a:graphic>
      </p:graphicFrame>
    </p:spTree>
    <p:extLst>
      <p:ext uri="{BB962C8B-B14F-4D97-AF65-F5344CB8AC3E}">
        <p14:creationId xmlns:p14="http://schemas.microsoft.com/office/powerpoint/2010/main" val="34840333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E506511-B19C-4E23-8305-36E8287E21F8}"/>
              </a:ext>
            </a:extLst>
          </p:cNvPr>
          <p:cNvSpPr/>
          <p:nvPr/>
        </p:nvSpPr>
        <p:spPr>
          <a:xfrm>
            <a:off x="6096000" y="1998642"/>
            <a:ext cx="6134097" cy="2103438"/>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ectangle 18">
            <a:extLst>
              <a:ext uri="{FF2B5EF4-FFF2-40B4-BE49-F238E27FC236}">
                <a16:creationId xmlns:a16="http://schemas.microsoft.com/office/drawing/2014/main" id="{9A455329-F1D6-4EBB-852B-1D702D0BEB11}"/>
              </a:ext>
            </a:extLst>
          </p:cNvPr>
          <p:cNvSpPr/>
          <p:nvPr/>
        </p:nvSpPr>
        <p:spPr>
          <a:xfrm>
            <a:off x="0" y="4113669"/>
            <a:ext cx="6096000" cy="2247906"/>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rgbClr val="F9A04A"/>
              </a:solidFill>
            </a:endParaRPr>
          </a:p>
        </p:txBody>
      </p:sp>
      <p:sp>
        <p:nvSpPr>
          <p:cNvPr id="20" name="Rectangle 19">
            <a:extLst>
              <a:ext uri="{FF2B5EF4-FFF2-40B4-BE49-F238E27FC236}">
                <a16:creationId xmlns:a16="http://schemas.microsoft.com/office/drawing/2014/main" id="{86A4EBD8-5E37-42F5-9A13-9A8FC014E3D5}"/>
              </a:ext>
            </a:extLst>
          </p:cNvPr>
          <p:cNvSpPr/>
          <p:nvPr/>
        </p:nvSpPr>
        <p:spPr>
          <a:xfrm>
            <a:off x="6096000" y="4102087"/>
            <a:ext cx="6134097" cy="2247906"/>
          </a:xfrm>
          <a:prstGeom prst="rect">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FE6C99EB-33C6-4BE0-9C59-141F9D216812}"/>
              </a:ext>
            </a:extLst>
          </p:cNvPr>
          <p:cNvSpPr/>
          <p:nvPr/>
        </p:nvSpPr>
        <p:spPr>
          <a:xfrm>
            <a:off x="0" y="1998642"/>
            <a:ext cx="6096000" cy="2103437"/>
          </a:xfrm>
          <a:prstGeom prst="rect">
            <a:avLst/>
          </a:prstGeom>
          <a:solidFill>
            <a:srgbClr val="7DC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4B749351-B0EF-42F5-8F90-52342178F74B}"/>
              </a:ext>
            </a:extLst>
          </p:cNvPr>
          <p:cNvSpPr>
            <a:spLocks noGrp="1"/>
          </p:cNvSpPr>
          <p:nvPr>
            <p:ph type="title"/>
          </p:nvPr>
        </p:nvSpPr>
        <p:spPr>
          <a:xfrm>
            <a:off x="838200" y="365125"/>
            <a:ext cx="8483600" cy="1325563"/>
          </a:xfrm>
        </p:spPr>
        <p:txBody>
          <a:bodyPr>
            <a:normAutofit/>
          </a:bodyPr>
          <a:lstStyle/>
          <a:p>
            <a:r>
              <a:rPr lang="en-US" sz="4000" dirty="0">
                <a:solidFill>
                  <a:srgbClr val="055A70"/>
                </a:solidFill>
                <a:latin typeface="Styrene A Medium" pitchFamily="50" charset="0"/>
              </a:rPr>
              <a:t>Introduce Building Guidance and Controls</a:t>
            </a:r>
            <a:endParaRPr lang="en-AU" sz="4000" dirty="0">
              <a:solidFill>
                <a:srgbClr val="055A70"/>
              </a:solidFill>
              <a:latin typeface="Styrene A Medium" pitchFamily="50" charset="0"/>
            </a:endParaRPr>
          </a:p>
        </p:txBody>
      </p:sp>
      <p:sp>
        <p:nvSpPr>
          <p:cNvPr id="3" name="Content Placeholder 2">
            <a:extLst>
              <a:ext uri="{FF2B5EF4-FFF2-40B4-BE49-F238E27FC236}">
                <a16:creationId xmlns:a16="http://schemas.microsoft.com/office/drawing/2014/main" id="{B806DDDA-97FF-4666-B74C-29167E01D0F6}"/>
              </a:ext>
            </a:extLst>
          </p:cNvPr>
          <p:cNvSpPr>
            <a:spLocks noGrp="1"/>
          </p:cNvSpPr>
          <p:nvPr>
            <p:ph idx="1"/>
          </p:nvPr>
        </p:nvSpPr>
        <p:spPr>
          <a:xfrm>
            <a:off x="6953250" y="4666627"/>
            <a:ext cx="3594100" cy="1477328"/>
          </a:xfrm>
        </p:spPr>
        <p:txBody>
          <a:bodyPr>
            <a:normAutofit/>
          </a:bodyPr>
          <a:lstStyle/>
          <a:p>
            <a:pPr marL="0" indent="0">
              <a:buNone/>
            </a:pPr>
            <a:r>
              <a:rPr lang="en-US" sz="2000" dirty="0">
                <a:solidFill>
                  <a:schemeClr val="bg1"/>
                </a:solidFill>
                <a:latin typeface="Styrene A Regular" pitchFamily="50" charset="0"/>
              </a:rPr>
              <a:t>There are also planning restrictions which limit development floor space. </a:t>
            </a:r>
          </a:p>
        </p:txBody>
      </p:sp>
      <p:sp>
        <p:nvSpPr>
          <p:cNvPr id="5" name="TextBox 4">
            <a:extLst>
              <a:ext uri="{FF2B5EF4-FFF2-40B4-BE49-F238E27FC236}">
                <a16:creationId xmlns:a16="http://schemas.microsoft.com/office/drawing/2014/main" id="{3A4FC528-0E8D-4C44-91F6-B68DF2130177}"/>
              </a:ext>
            </a:extLst>
          </p:cNvPr>
          <p:cNvSpPr txBox="1"/>
          <p:nvPr/>
        </p:nvSpPr>
        <p:spPr>
          <a:xfrm>
            <a:off x="1022351" y="2214137"/>
            <a:ext cx="4029074" cy="1323439"/>
          </a:xfrm>
          <a:prstGeom prst="rect">
            <a:avLst/>
          </a:prstGeom>
          <a:noFill/>
        </p:spPr>
        <p:txBody>
          <a:bodyPr wrap="square">
            <a:spAutoFit/>
          </a:bodyPr>
          <a:lstStyle/>
          <a:p>
            <a:r>
              <a:rPr lang="en-US" sz="2000" dirty="0">
                <a:solidFill>
                  <a:schemeClr val="bg1"/>
                </a:solidFill>
                <a:latin typeface="Styrene A Regular" pitchFamily="50" charset="0"/>
              </a:rPr>
              <a:t>Improving design outcomes through mandated controls and assistance through the planning process.</a:t>
            </a:r>
          </a:p>
        </p:txBody>
      </p:sp>
      <p:sp>
        <p:nvSpPr>
          <p:cNvPr id="7" name="TextBox 6">
            <a:extLst>
              <a:ext uri="{FF2B5EF4-FFF2-40B4-BE49-F238E27FC236}">
                <a16:creationId xmlns:a16="http://schemas.microsoft.com/office/drawing/2014/main" id="{839A59F5-91E5-40A6-86F3-109D05E9783A}"/>
              </a:ext>
            </a:extLst>
          </p:cNvPr>
          <p:cNvSpPr txBox="1"/>
          <p:nvPr/>
        </p:nvSpPr>
        <p:spPr>
          <a:xfrm>
            <a:off x="6953250" y="2214137"/>
            <a:ext cx="4229098" cy="1631216"/>
          </a:xfrm>
          <a:prstGeom prst="rect">
            <a:avLst/>
          </a:prstGeom>
          <a:noFill/>
        </p:spPr>
        <p:txBody>
          <a:bodyPr wrap="square">
            <a:spAutoFit/>
          </a:bodyPr>
          <a:lstStyle/>
          <a:p>
            <a:r>
              <a:rPr lang="en-US" sz="2000" dirty="0">
                <a:solidFill>
                  <a:schemeClr val="bg1"/>
                </a:solidFill>
                <a:latin typeface="Styrene A Regular" pitchFamily="50" charset="0"/>
              </a:rPr>
              <a:t>This will provide a balance between supporting more jobs, protecting residential amenity and achieving better built form outcomes.</a:t>
            </a:r>
          </a:p>
        </p:txBody>
      </p:sp>
      <p:sp>
        <p:nvSpPr>
          <p:cNvPr id="9" name="TextBox 8">
            <a:extLst>
              <a:ext uri="{FF2B5EF4-FFF2-40B4-BE49-F238E27FC236}">
                <a16:creationId xmlns:a16="http://schemas.microsoft.com/office/drawing/2014/main" id="{FD15BEA1-1B7F-4302-80B8-ED8F3FA51B8D}"/>
              </a:ext>
            </a:extLst>
          </p:cNvPr>
          <p:cNvSpPr txBox="1"/>
          <p:nvPr/>
        </p:nvSpPr>
        <p:spPr>
          <a:xfrm>
            <a:off x="1022351" y="4607820"/>
            <a:ext cx="3149600" cy="1015663"/>
          </a:xfrm>
          <a:prstGeom prst="rect">
            <a:avLst/>
          </a:prstGeom>
          <a:noFill/>
        </p:spPr>
        <p:txBody>
          <a:bodyPr wrap="square">
            <a:spAutoFit/>
          </a:bodyPr>
          <a:lstStyle/>
          <a:p>
            <a:r>
              <a:rPr lang="en-US" sz="2000" dirty="0">
                <a:solidFill>
                  <a:schemeClr val="bg1"/>
                </a:solidFill>
                <a:latin typeface="Styrene A Regular" pitchFamily="50" charset="0"/>
              </a:rPr>
              <a:t>There are currently no design controls for Heidelberg Rd.</a:t>
            </a:r>
          </a:p>
        </p:txBody>
      </p:sp>
      <p:cxnSp>
        <p:nvCxnSpPr>
          <p:cNvPr id="11" name="Straight Connector 10">
            <a:extLst>
              <a:ext uri="{FF2B5EF4-FFF2-40B4-BE49-F238E27FC236}">
                <a16:creationId xmlns:a16="http://schemas.microsoft.com/office/drawing/2014/main" id="{EF6B8897-8968-4D23-BB79-7C186BDA2547}"/>
              </a:ext>
            </a:extLst>
          </p:cNvPr>
          <p:cNvCxnSpPr>
            <a:cxnSpLocks/>
          </p:cNvCxnSpPr>
          <p:nvPr/>
        </p:nvCxnSpPr>
        <p:spPr>
          <a:xfrm>
            <a:off x="6073776" y="1976852"/>
            <a:ext cx="0" cy="437314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3C60668-A588-4773-A50F-C655506373E2}"/>
              </a:ext>
            </a:extLst>
          </p:cNvPr>
          <p:cNvCxnSpPr>
            <a:cxnSpLocks/>
          </p:cNvCxnSpPr>
          <p:nvPr/>
        </p:nvCxnSpPr>
        <p:spPr>
          <a:xfrm flipH="1" flipV="1">
            <a:off x="0" y="4102079"/>
            <a:ext cx="12230098" cy="2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8996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person&#10;&#10;Description automatically generated">
            <a:extLst>
              <a:ext uri="{FF2B5EF4-FFF2-40B4-BE49-F238E27FC236}">
                <a16:creationId xmlns:a16="http://schemas.microsoft.com/office/drawing/2014/main" id="{58A6EEDE-7ACE-4B46-A1C3-FFD8CDBEE144}"/>
              </a:ext>
            </a:extLst>
          </p:cNvPr>
          <p:cNvPicPr>
            <a:picLocks noChangeAspect="1"/>
          </p:cNvPicPr>
          <p:nvPr/>
        </p:nvPicPr>
        <p:blipFill rotWithShape="1">
          <a:blip r:embed="rId2">
            <a:extLst>
              <a:ext uri="{28A0092B-C50C-407E-A947-70E740481C1C}">
                <a14:useLocalDpi xmlns:a14="http://schemas.microsoft.com/office/drawing/2010/main" val="0"/>
              </a:ext>
            </a:extLst>
          </a:blip>
          <a:srcRect l="5973" r="7524"/>
          <a:stretch/>
        </p:blipFill>
        <p:spPr>
          <a:xfrm>
            <a:off x="-876383" y="1237297"/>
            <a:ext cx="13944765" cy="5631589"/>
          </a:xfrm>
          <a:prstGeom prst="rect">
            <a:avLst/>
          </a:prstGeom>
        </p:spPr>
      </p:pic>
      <p:sp>
        <p:nvSpPr>
          <p:cNvPr id="7" name="Rectangle 6">
            <a:extLst>
              <a:ext uri="{FF2B5EF4-FFF2-40B4-BE49-F238E27FC236}">
                <a16:creationId xmlns:a16="http://schemas.microsoft.com/office/drawing/2014/main" id="{3CD121E6-C3E1-4AE5-AFE8-0C399C552FB4}"/>
              </a:ext>
            </a:extLst>
          </p:cNvPr>
          <p:cNvSpPr/>
          <p:nvPr/>
        </p:nvSpPr>
        <p:spPr>
          <a:xfrm rot="5400000">
            <a:off x="5174343" y="-5174343"/>
            <a:ext cx="184331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DB1BFD74-5B64-4C0C-AA42-559CA938C388}"/>
              </a:ext>
            </a:extLst>
          </p:cNvPr>
          <p:cNvSpPr>
            <a:spLocks noGrp="1"/>
          </p:cNvSpPr>
          <p:nvPr>
            <p:ph type="title"/>
          </p:nvPr>
        </p:nvSpPr>
        <p:spPr>
          <a:xfrm>
            <a:off x="838199" y="365125"/>
            <a:ext cx="10178143" cy="1325563"/>
          </a:xfrm>
        </p:spPr>
        <p:txBody>
          <a:bodyPr>
            <a:normAutofit/>
          </a:bodyPr>
          <a:lstStyle/>
          <a:p>
            <a:r>
              <a:rPr lang="en-US" sz="4000" dirty="0">
                <a:solidFill>
                  <a:schemeClr val="bg1"/>
                </a:solidFill>
                <a:latin typeface="Styrene A Medium" pitchFamily="50" charset="0"/>
              </a:rPr>
              <a:t>Introduce Building Guidance and Controls</a:t>
            </a:r>
            <a:endParaRPr lang="en-AU" sz="4000" dirty="0">
              <a:solidFill>
                <a:schemeClr val="bg1"/>
              </a:solidFill>
              <a:latin typeface="Styrene A Medium" pitchFamily="50" charset="0"/>
            </a:endParaRPr>
          </a:p>
        </p:txBody>
      </p:sp>
      <p:sp>
        <p:nvSpPr>
          <p:cNvPr id="6" name="Content Placeholder 5">
            <a:extLst>
              <a:ext uri="{FF2B5EF4-FFF2-40B4-BE49-F238E27FC236}">
                <a16:creationId xmlns:a16="http://schemas.microsoft.com/office/drawing/2014/main" id="{7C8FA8F5-13D5-4421-A876-59E44AAF961D}"/>
              </a:ext>
            </a:extLst>
          </p:cNvPr>
          <p:cNvSpPr>
            <a:spLocks noGrp="1"/>
          </p:cNvSpPr>
          <p:nvPr>
            <p:ph idx="1"/>
          </p:nvPr>
        </p:nvSpPr>
        <p:spPr>
          <a:xfrm>
            <a:off x="838200" y="2079623"/>
            <a:ext cx="10515600" cy="424089"/>
          </a:xfrm>
        </p:spPr>
        <p:txBody>
          <a:bodyPr/>
          <a:lstStyle/>
          <a:p>
            <a:r>
              <a:rPr lang="en-US" sz="2400" dirty="0">
                <a:latin typeface="Styrene A Regular" pitchFamily="50" charset="0"/>
              </a:rPr>
              <a:t>Proposed building heights and street wall heights.</a:t>
            </a:r>
            <a:endParaRPr lang="en-AU" sz="2400" dirty="0">
              <a:latin typeface="Styrene A Regular" pitchFamily="50" charset="0"/>
            </a:endParaRPr>
          </a:p>
          <a:p>
            <a:endParaRPr lang="en-AU" dirty="0"/>
          </a:p>
        </p:txBody>
      </p:sp>
      <p:pic>
        <p:nvPicPr>
          <p:cNvPr id="8" name="Picture 7">
            <a:extLst>
              <a:ext uri="{FF2B5EF4-FFF2-40B4-BE49-F238E27FC236}">
                <a16:creationId xmlns:a16="http://schemas.microsoft.com/office/drawing/2014/main" id="{AED5F530-A140-4948-96EB-56EB183991F9}"/>
              </a:ext>
            </a:extLst>
          </p:cNvPr>
          <p:cNvPicPr>
            <a:picLocks noChangeAspect="1"/>
          </p:cNvPicPr>
          <p:nvPr/>
        </p:nvPicPr>
        <p:blipFill>
          <a:blip r:embed="rId3"/>
          <a:stretch>
            <a:fillRect/>
          </a:stretch>
        </p:blipFill>
        <p:spPr>
          <a:xfrm>
            <a:off x="7283647" y="5594073"/>
            <a:ext cx="4255210" cy="805365"/>
          </a:xfrm>
          <a:prstGeom prst="rect">
            <a:avLst/>
          </a:prstGeom>
        </p:spPr>
      </p:pic>
      <p:sp>
        <p:nvSpPr>
          <p:cNvPr id="11" name="Rectangle 10">
            <a:extLst>
              <a:ext uri="{FF2B5EF4-FFF2-40B4-BE49-F238E27FC236}">
                <a16:creationId xmlns:a16="http://schemas.microsoft.com/office/drawing/2014/main" id="{E5B7E714-1C62-489C-A4BB-4D9A4F56BB52}"/>
              </a:ext>
            </a:extLst>
          </p:cNvPr>
          <p:cNvSpPr/>
          <p:nvPr/>
        </p:nvSpPr>
        <p:spPr>
          <a:xfrm>
            <a:off x="11190514" y="5312229"/>
            <a:ext cx="682172" cy="424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76551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5C190A-EB79-44E3-A09A-1C4983BBF63E}"/>
              </a:ext>
            </a:extLst>
          </p:cNvPr>
          <p:cNvPicPr>
            <a:picLocks noChangeAspect="1"/>
          </p:cNvPicPr>
          <p:nvPr/>
        </p:nvPicPr>
        <p:blipFill>
          <a:blip r:embed="rId3"/>
          <a:stretch>
            <a:fillRect/>
          </a:stretch>
        </p:blipFill>
        <p:spPr>
          <a:xfrm>
            <a:off x="0" y="-1757682"/>
            <a:ext cx="12192000" cy="8615681"/>
          </a:xfrm>
          <a:prstGeom prst="rect">
            <a:avLst/>
          </a:prstGeom>
        </p:spPr>
      </p:pic>
      <p:sp>
        <p:nvSpPr>
          <p:cNvPr id="19" name="Rectangle: Rounded Corners 18">
            <a:extLst>
              <a:ext uri="{FF2B5EF4-FFF2-40B4-BE49-F238E27FC236}">
                <a16:creationId xmlns:a16="http://schemas.microsoft.com/office/drawing/2014/main" id="{04054B52-5CF9-47A6-8098-CEB386806CA9}"/>
              </a:ext>
            </a:extLst>
          </p:cNvPr>
          <p:cNvSpPr/>
          <p:nvPr/>
        </p:nvSpPr>
        <p:spPr>
          <a:xfrm>
            <a:off x="4330463" y="26705"/>
            <a:ext cx="2962964" cy="554114"/>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TextBox 20">
            <a:extLst>
              <a:ext uri="{FF2B5EF4-FFF2-40B4-BE49-F238E27FC236}">
                <a16:creationId xmlns:a16="http://schemas.microsoft.com/office/drawing/2014/main" id="{23E89FAF-BD5F-4AC6-AB4D-D1A6D0E6B554}"/>
              </a:ext>
            </a:extLst>
          </p:cNvPr>
          <p:cNvSpPr txBox="1"/>
          <p:nvPr/>
        </p:nvSpPr>
        <p:spPr>
          <a:xfrm>
            <a:off x="4384893" y="62450"/>
            <a:ext cx="3109228" cy="523221"/>
          </a:xfrm>
          <a:prstGeom prst="rect">
            <a:avLst/>
          </a:prstGeom>
          <a:noFill/>
        </p:spPr>
        <p:txBody>
          <a:bodyPr wrap="square">
            <a:spAutoFit/>
          </a:bodyPr>
          <a:lstStyle/>
          <a:p>
            <a:r>
              <a:rPr lang="en-US" sz="1400" dirty="0">
                <a:solidFill>
                  <a:srgbClr val="055A70"/>
                </a:solidFill>
                <a:latin typeface="Styrene A Bold" pitchFamily="50" charset="0"/>
              </a:rPr>
              <a:t>Building height of between 4 to 8 storeys proposed.</a:t>
            </a:r>
          </a:p>
        </p:txBody>
      </p:sp>
      <p:sp>
        <p:nvSpPr>
          <p:cNvPr id="24" name="Rectangle: Rounded Corners 23">
            <a:extLst>
              <a:ext uri="{FF2B5EF4-FFF2-40B4-BE49-F238E27FC236}">
                <a16:creationId xmlns:a16="http://schemas.microsoft.com/office/drawing/2014/main" id="{42ED71FF-0742-4CF5-8103-60CACC466A2A}"/>
              </a:ext>
            </a:extLst>
          </p:cNvPr>
          <p:cNvSpPr/>
          <p:nvPr/>
        </p:nvSpPr>
        <p:spPr>
          <a:xfrm>
            <a:off x="475794" y="2748028"/>
            <a:ext cx="3142788" cy="586334"/>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Rounded Corners 22">
            <a:extLst>
              <a:ext uri="{FF2B5EF4-FFF2-40B4-BE49-F238E27FC236}">
                <a16:creationId xmlns:a16="http://schemas.microsoft.com/office/drawing/2014/main" id="{6792EBF8-84A1-45FA-AE8D-F5158FD5FCE0}"/>
              </a:ext>
            </a:extLst>
          </p:cNvPr>
          <p:cNvSpPr/>
          <p:nvPr/>
        </p:nvSpPr>
        <p:spPr>
          <a:xfrm>
            <a:off x="2298699" y="1080845"/>
            <a:ext cx="4446815" cy="892279"/>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a:extLst>
              <a:ext uri="{FF2B5EF4-FFF2-40B4-BE49-F238E27FC236}">
                <a16:creationId xmlns:a16="http://schemas.microsoft.com/office/drawing/2014/main" id="{5300BA7D-25F7-45E9-A85C-6D862B9A2655}"/>
              </a:ext>
            </a:extLst>
          </p:cNvPr>
          <p:cNvSpPr txBox="1"/>
          <p:nvPr/>
        </p:nvSpPr>
        <p:spPr>
          <a:xfrm>
            <a:off x="108398" y="2779585"/>
            <a:ext cx="3401786" cy="523220"/>
          </a:xfrm>
          <a:prstGeom prst="rect">
            <a:avLst/>
          </a:prstGeom>
          <a:noFill/>
        </p:spPr>
        <p:txBody>
          <a:bodyPr wrap="square">
            <a:spAutoFit/>
          </a:bodyPr>
          <a:lstStyle/>
          <a:p>
            <a:pPr lvl="1"/>
            <a:r>
              <a:rPr lang="en-US" sz="1400" dirty="0">
                <a:solidFill>
                  <a:srgbClr val="055A70"/>
                </a:solidFill>
                <a:latin typeface="Styrene A Bold" pitchFamily="50" charset="0"/>
              </a:rPr>
              <a:t>Building, street wall heights and overshadowing controls</a:t>
            </a:r>
          </a:p>
        </p:txBody>
      </p:sp>
      <p:sp>
        <p:nvSpPr>
          <p:cNvPr id="25" name="Rectangle: Rounded Corners 24">
            <a:extLst>
              <a:ext uri="{FF2B5EF4-FFF2-40B4-BE49-F238E27FC236}">
                <a16:creationId xmlns:a16="http://schemas.microsoft.com/office/drawing/2014/main" id="{EA9A9224-327D-41D1-9110-9EFE459F0A9F}"/>
              </a:ext>
            </a:extLst>
          </p:cNvPr>
          <p:cNvSpPr/>
          <p:nvPr/>
        </p:nvSpPr>
        <p:spPr>
          <a:xfrm>
            <a:off x="7211333" y="2690336"/>
            <a:ext cx="4613271" cy="880178"/>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936547BA-0C45-4FFD-B362-F2DF8C8CB64E}"/>
              </a:ext>
            </a:extLst>
          </p:cNvPr>
          <p:cNvSpPr txBox="1"/>
          <p:nvPr/>
        </p:nvSpPr>
        <p:spPr>
          <a:xfrm>
            <a:off x="6745515" y="2761093"/>
            <a:ext cx="5079090" cy="738664"/>
          </a:xfrm>
          <a:prstGeom prst="rect">
            <a:avLst/>
          </a:prstGeom>
          <a:noFill/>
        </p:spPr>
        <p:txBody>
          <a:bodyPr wrap="square">
            <a:spAutoFit/>
          </a:bodyPr>
          <a:lstStyle/>
          <a:p>
            <a:pPr lvl="1"/>
            <a:r>
              <a:rPr lang="en-US" sz="1400" dirty="0">
                <a:solidFill>
                  <a:srgbClr val="055A70"/>
                </a:solidFill>
                <a:latin typeface="Styrene A Bold" pitchFamily="50" charset="0"/>
              </a:rPr>
              <a:t>Side and rear setbacks to minimize visual bulk and maintain amenity of neighbouring dwellings and residential streets.</a:t>
            </a:r>
          </a:p>
        </p:txBody>
      </p:sp>
      <p:sp>
        <p:nvSpPr>
          <p:cNvPr id="7" name="TextBox 6">
            <a:extLst>
              <a:ext uri="{FF2B5EF4-FFF2-40B4-BE49-F238E27FC236}">
                <a16:creationId xmlns:a16="http://schemas.microsoft.com/office/drawing/2014/main" id="{3BD3104D-6CBB-41DB-A999-D565B0B9DCA6}"/>
              </a:ext>
            </a:extLst>
          </p:cNvPr>
          <p:cNvSpPr txBox="1"/>
          <p:nvPr/>
        </p:nvSpPr>
        <p:spPr>
          <a:xfrm>
            <a:off x="2298699" y="1171346"/>
            <a:ext cx="4446815" cy="738664"/>
          </a:xfrm>
          <a:prstGeom prst="rect">
            <a:avLst/>
          </a:prstGeom>
          <a:noFill/>
        </p:spPr>
        <p:txBody>
          <a:bodyPr wrap="square">
            <a:spAutoFit/>
          </a:bodyPr>
          <a:lstStyle/>
          <a:p>
            <a:r>
              <a:rPr lang="en-US" sz="1400" dirty="0">
                <a:solidFill>
                  <a:srgbClr val="055A70"/>
                </a:solidFill>
                <a:latin typeface="Styrene A Bold" pitchFamily="50" charset="0"/>
              </a:rPr>
              <a:t>Precinct 1 has an overall building height of 6  storeys is recommended between Westfield and Jeffrey street.</a:t>
            </a:r>
          </a:p>
        </p:txBody>
      </p:sp>
    </p:spTree>
    <p:extLst>
      <p:ext uri="{BB962C8B-B14F-4D97-AF65-F5344CB8AC3E}">
        <p14:creationId xmlns:p14="http://schemas.microsoft.com/office/powerpoint/2010/main" val="1372012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F7473FC-7CA9-4A67-907B-BA5D1D5A6354}"/>
              </a:ext>
            </a:extLst>
          </p:cNvPr>
          <p:cNvPicPr>
            <a:picLocks noChangeAspect="1"/>
          </p:cNvPicPr>
          <p:nvPr/>
        </p:nvPicPr>
        <p:blipFill>
          <a:blip r:embed="rId3"/>
          <a:stretch>
            <a:fillRect/>
          </a:stretch>
        </p:blipFill>
        <p:spPr>
          <a:xfrm>
            <a:off x="0" y="-1422400"/>
            <a:ext cx="12192000" cy="8615680"/>
          </a:xfrm>
          <a:prstGeom prst="rect">
            <a:avLst/>
          </a:prstGeom>
        </p:spPr>
      </p:pic>
      <p:sp>
        <p:nvSpPr>
          <p:cNvPr id="11" name="Rectangle: Rounded Corners 10">
            <a:extLst>
              <a:ext uri="{FF2B5EF4-FFF2-40B4-BE49-F238E27FC236}">
                <a16:creationId xmlns:a16="http://schemas.microsoft.com/office/drawing/2014/main" id="{0BAFDDE3-E58D-4A78-906D-79820C0C6C60}"/>
              </a:ext>
            </a:extLst>
          </p:cNvPr>
          <p:cNvSpPr/>
          <p:nvPr/>
        </p:nvSpPr>
        <p:spPr>
          <a:xfrm>
            <a:off x="1146629" y="1828801"/>
            <a:ext cx="4067628" cy="1393370"/>
          </a:xfrm>
          <a:prstGeom prst="round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a:extLst>
              <a:ext uri="{FF2B5EF4-FFF2-40B4-BE49-F238E27FC236}">
                <a16:creationId xmlns:a16="http://schemas.microsoft.com/office/drawing/2014/main" id="{D25349ED-3D32-4785-9F81-752425564824}"/>
              </a:ext>
            </a:extLst>
          </p:cNvPr>
          <p:cNvSpPr txBox="1"/>
          <p:nvPr/>
        </p:nvSpPr>
        <p:spPr>
          <a:xfrm>
            <a:off x="1186089" y="1940710"/>
            <a:ext cx="3988707" cy="1169551"/>
          </a:xfrm>
          <a:prstGeom prst="rect">
            <a:avLst/>
          </a:prstGeom>
          <a:noFill/>
        </p:spPr>
        <p:txBody>
          <a:bodyPr wrap="square">
            <a:spAutoFit/>
          </a:bodyPr>
          <a:lstStyle/>
          <a:p>
            <a:r>
              <a:rPr lang="en-US" sz="1400" dirty="0">
                <a:solidFill>
                  <a:srgbClr val="055A70"/>
                </a:solidFill>
                <a:latin typeface="Styrene A Bold" pitchFamily="50" charset="0"/>
              </a:rPr>
              <a:t>Precinct 2: Overall building height of 4 storeys is recommended due to shallow lot depth and to allow the Grandview Hotel to have prominence and act as a marker for Station street.</a:t>
            </a:r>
          </a:p>
        </p:txBody>
      </p:sp>
    </p:spTree>
    <p:extLst>
      <p:ext uri="{BB962C8B-B14F-4D97-AF65-F5344CB8AC3E}">
        <p14:creationId xmlns:p14="http://schemas.microsoft.com/office/powerpoint/2010/main" val="668897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EE3383-ECE3-40B8-B6FF-ACFCCCD214BC}"/>
              </a:ext>
            </a:extLst>
          </p:cNvPr>
          <p:cNvSpPr/>
          <p:nvPr/>
        </p:nvSpPr>
        <p:spPr>
          <a:xfrm rot="5400000">
            <a:off x="5174343" y="-5174343"/>
            <a:ext cx="184331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ED7EB57-47F2-4EBF-9897-442975176AB9}"/>
              </a:ext>
            </a:extLst>
          </p:cNvPr>
          <p:cNvSpPr>
            <a:spLocks noGrp="1"/>
          </p:cNvSpPr>
          <p:nvPr>
            <p:ph type="title"/>
          </p:nvPr>
        </p:nvSpPr>
        <p:spPr/>
        <p:txBody>
          <a:bodyPr>
            <a:normAutofit/>
          </a:bodyPr>
          <a:lstStyle/>
          <a:p>
            <a:r>
              <a:rPr lang="en-US" sz="4000" dirty="0">
                <a:solidFill>
                  <a:schemeClr val="bg1"/>
                </a:solidFill>
                <a:latin typeface="Styrene A Medium" pitchFamily="50" charset="0"/>
              </a:rPr>
              <a:t>Street wall to residential properties</a:t>
            </a:r>
            <a:endParaRPr lang="en-AU" sz="4000" dirty="0">
              <a:solidFill>
                <a:schemeClr val="bg1"/>
              </a:solidFill>
              <a:latin typeface="Styrene A Medium" pitchFamily="50" charset="0"/>
            </a:endParaRPr>
          </a:p>
        </p:txBody>
      </p:sp>
      <p:pic>
        <p:nvPicPr>
          <p:cNvPr id="12" name="Picture 11">
            <a:extLst>
              <a:ext uri="{FF2B5EF4-FFF2-40B4-BE49-F238E27FC236}">
                <a16:creationId xmlns:a16="http://schemas.microsoft.com/office/drawing/2014/main" id="{4F710E28-437B-49E9-B818-8D6670AF0042}"/>
              </a:ext>
            </a:extLst>
          </p:cNvPr>
          <p:cNvPicPr/>
          <p:nvPr/>
        </p:nvPicPr>
        <p:blipFill rotWithShape="1">
          <a:blip r:embed="rId2"/>
          <a:srcRect l="61655" t="26585" r="2116" b="28143"/>
          <a:stretch/>
        </p:blipFill>
        <p:spPr bwMode="auto">
          <a:xfrm>
            <a:off x="838199" y="2352674"/>
            <a:ext cx="10091057" cy="395922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6282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EE3383-ECE3-40B8-B6FF-ACFCCCD214BC}"/>
              </a:ext>
            </a:extLst>
          </p:cNvPr>
          <p:cNvSpPr/>
          <p:nvPr/>
        </p:nvSpPr>
        <p:spPr>
          <a:xfrm rot="5400000">
            <a:off x="5174343" y="-5174343"/>
            <a:ext cx="184331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ED7EB57-47F2-4EBF-9897-442975176AB9}"/>
              </a:ext>
            </a:extLst>
          </p:cNvPr>
          <p:cNvSpPr>
            <a:spLocks noGrp="1"/>
          </p:cNvSpPr>
          <p:nvPr>
            <p:ph type="title"/>
          </p:nvPr>
        </p:nvSpPr>
        <p:spPr/>
        <p:txBody>
          <a:bodyPr>
            <a:normAutofit/>
          </a:bodyPr>
          <a:lstStyle/>
          <a:p>
            <a:r>
              <a:rPr lang="en-US" sz="4000" dirty="0">
                <a:solidFill>
                  <a:schemeClr val="bg1"/>
                </a:solidFill>
                <a:latin typeface="Styrene A Medium" pitchFamily="50" charset="0"/>
              </a:rPr>
              <a:t>Protect Local Heritage – Heritage Study</a:t>
            </a:r>
            <a:endParaRPr lang="en-AU" sz="4000" dirty="0">
              <a:solidFill>
                <a:schemeClr val="bg1"/>
              </a:solidFill>
              <a:latin typeface="Styrene A Medium" pitchFamily="50" charset="0"/>
            </a:endParaRPr>
          </a:p>
        </p:txBody>
      </p:sp>
      <p:sp>
        <p:nvSpPr>
          <p:cNvPr id="3" name="Content Placeholder 2">
            <a:extLst>
              <a:ext uri="{FF2B5EF4-FFF2-40B4-BE49-F238E27FC236}">
                <a16:creationId xmlns:a16="http://schemas.microsoft.com/office/drawing/2014/main" id="{D4405198-79C6-49E7-AE4B-FDC5421C662E}"/>
              </a:ext>
            </a:extLst>
          </p:cNvPr>
          <p:cNvSpPr>
            <a:spLocks noGrp="1"/>
          </p:cNvSpPr>
          <p:nvPr>
            <p:ph idx="1"/>
          </p:nvPr>
        </p:nvSpPr>
        <p:spPr>
          <a:xfrm>
            <a:off x="838200" y="2055813"/>
            <a:ext cx="10515600" cy="786946"/>
          </a:xfrm>
        </p:spPr>
        <p:txBody>
          <a:bodyPr>
            <a:normAutofit/>
          </a:bodyPr>
          <a:lstStyle/>
          <a:p>
            <a:pPr marL="285750" indent="-285750">
              <a:buFont typeface="Arial" panose="020B0604020202020204" pitchFamily="34" charset="0"/>
              <a:buChar char="•"/>
            </a:pPr>
            <a:r>
              <a:rPr lang="en-US" sz="2000" dirty="0">
                <a:latin typeface="Styrene A Regular" pitchFamily="50" charset="0"/>
              </a:rPr>
              <a:t>Seven properties were identified as having local heritage significance.</a:t>
            </a:r>
          </a:p>
          <a:p>
            <a:pPr marL="285750" indent="-285750">
              <a:buFont typeface="Arial" panose="020B0604020202020204" pitchFamily="34" charset="0"/>
              <a:buChar char="•"/>
            </a:pPr>
            <a:r>
              <a:rPr lang="en-US" sz="2000" dirty="0">
                <a:latin typeface="Styrene A Regular" pitchFamily="50" charset="0"/>
              </a:rPr>
              <a:t>Heritage Overlay is proposed to apply to them for their protection.</a:t>
            </a:r>
            <a:endParaRPr lang="en-AU" sz="2000" dirty="0">
              <a:latin typeface="Styrene A Regular" pitchFamily="50" charset="0"/>
            </a:endParaRPr>
          </a:p>
        </p:txBody>
      </p:sp>
      <p:pic>
        <p:nvPicPr>
          <p:cNvPr id="8" name="Picture 7" descr="A picture containing chart&#10;&#10;Description automatically generated">
            <a:extLst>
              <a:ext uri="{FF2B5EF4-FFF2-40B4-BE49-F238E27FC236}">
                <a16:creationId xmlns:a16="http://schemas.microsoft.com/office/drawing/2014/main" id="{3448486B-BCA9-4EAB-A84B-C521B4F00646}"/>
              </a:ext>
            </a:extLst>
          </p:cNvPr>
          <p:cNvPicPr>
            <a:picLocks noChangeAspect="1"/>
          </p:cNvPicPr>
          <p:nvPr/>
        </p:nvPicPr>
        <p:blipFill rotWithShape="1">
          <a:blip r:embed="rId2">
            <a:extLst>
              <a:ext uri="{28A0092B-C50C-407E-A947-70E740481C1C}">
                <a14:useLocalDpi xmlns:a14="http://schemas.microsoft.com/office/drawing/2010/main" val="0"/>
              </a:ext>
            </a:extLst>
          </a:blip>
          <a:srcRect t="9709"/>
          <a:stretch/>
        </p:blipFill>
        <p:spPr>
          <a:xfrm>
            <a:off x="0" y="2925526"/>
            <a:ext cx="11916230" cy="3576501"/>
          </a:xfrm>
          <a:prstGeom prst="rect">
            <a:avLst/>
          </a:prstGeom>
        </p:spPr>
      </p:pic>
      <p:pic>
        <p:nvPicPr>
          <p:cNvPr id="10" name="Picture 9" descr="Graphical user interface, text, application&#10;&#10;Description automatically generated">
            <a:extLst>
              <a:ext uri="{FF2B5EF4-FFF2-40B4-BE49-F238E27FC236}">
                <a16:creationId xmlns:a16="http://schemas.microsoft.com/office/drawing/2014/main" id="{561A8E30-70B2-48A2-8DEC-728DB7B54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7766" y="5246276"/>
            <a:ext cx="3068464" cy="1338518"/>
          </a:xfrm>
          <a:prstGeom prst="rect">
            <a:avLst/>
          </a:prstGeom>
        </p:spPr>
      </p:pic>
    </p:spTree>
    <p:extLst>
      <p:ext uri="{BB962C8B-B14F-4D97-AF65-F5344CB8AC3E}">
        <p14:creationId xmlns:p14="http://schemas.microsoft.com/office/powerpoint/2010/main" val="71138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6EE3383-ECE3-40B8-B6FF-ACFCCCD214BC}"/>
              </a:ext>
            </a:extLst>
          </p:cNvPr>
          <p:cNvSpPr/>
          <p:nvPr/>
        </p:nvSpPr>
        <p:spPr>
          <a:xfrm rot="5400000">
            <a:off x="5174343" y="-5174343"/>
            <a:ext cx="1843314" cy="12192000"/>
          </a:xfrm>
          <a:prstGeom prst="rect">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ED7EB57-47F2-4EBF-9897-442975176AB9}"/>
              </a:ext>
            </a:extLst>
          </p:cNvPr>
          <p:cNvSpPr>
            <a:spLocks noGrp="1"/>
          </p:cNvSpPr>
          <p:nvPr>
            <p:ph type="title"/>
          </p:nvPr>
        </p:nvSpPr>
        <p:spPr/>
        <p:txBody>
          <a:bodyPr>
            <a:normAutofit/>
          </a:bodyPr>
          <a:lstStyle/>
          <a:p>
            <a:r>
              <a:rPr lang="en-US" sz="4000" dirty="0">
                <a:solidFill>
                  <a:schemeClr val="bg1"/>
                </a:solidFill>
                <a:latin typeface="Styrene A Medium" pitchFamily="50" charset="0"/>
              </a:rPr>
              <a:t>Process for identifying heritage properties </a:t>
            </a:r>
            <a:endParaRPr lang="en-AU" sz="4000" dirty="0">
              <a:solidFill>
                <a:schemeClr val="bg1"/>
              </a:solidFill>
              <a:latin typeface="Styrene A Medium" pitchFamily="50" charset="0"/>
            </a:endParaRPr>
          </a:p>
        </p:txBody>
      </p:sp>
      <p:sp>
        <p:nvSpPr>
          <p:cNvPr id="11" name="Content Placeholder 10">
            <a:extLst>
              <a:ext uri="{FF2B5EF4-FFF2-40B4-BE49-F238E27FC236}">
                <a16:creationId xmlns:a16="http://schemas.microsoft.com/office/drawing/2014/main" id="{0720C121-B11D-4773-8E55-89A4420CA9BD}"/>
              </a:ext>
            </a:extLst>
          </p:cNvPr>
          <p:cNvSpPr>
            <a:spLocks noGrp="1"/>
          </p:cNvSpPr>
          <p:nvPr>
            <p:ph idx="1"/>
          </p:nvPr>
        </p:nvSpPr>
        <p:spPr>
          <a:xfrm>
            <a:off x="838200" y="2179183"/>
            <a:ext cx="10515600" cy="4351338"/>
          </a:xfrm>
        </p:spPr>
        <p:txBody>
          <a:bodyPr/>
          <a:lstStyle/>
          <a:p>
            <a:pPr marL="0" indent="0">
              <a:buNone/>
            </a:pPr>
            <a:br>
              <a:rPr lang="en-AU" dirty="0"/>
            </a:br>
            <a:endParaRPr lang="en-AU" dirty="0"/>
          </a:p>
          <a:p>
            <a:pPr marL="0" indent="0">
              <a:buNone/>
            </a:pPr>
            <a:br>
              <a:rPr lang="en-AU" dirty="0"/>
            </a:br>
            <a:endParaRPr lang="en-AU" dirty="0"/>
          </a:p>
        </p:txBody>
      </p:sp>
      <p:graphicFrame>
        <p:nvGraphicFramePr>
          <p:cNvPr id="12" name="Diagram 11">
            <a:extLst>
              <a:ext uri="{FF2B5EF4-FFF2-40B4-BE49-F238E27FC236}">
                <a16:creationId xmlns:a16="http://schemas.microsoft.com/office/drawing/2014/main" id="{3CFA205F-15C6-43F2-BDB0-24C8BF649C1F}"/>
              </a:ext>
            </a:extLst>
          </p:cNvPr>
          <p:cNvGraphicFramePr/>
          <p:nvPr>
            <p:extLst>
              <p:ext uri="{D42A27DB-BD31-4B8C-83A1-F6EECF244321}">
                <p14:modId xmlns:p14="http://schemas.microsoft.com/office/powerpoint/2010/main" val="3700933101"/>
              </p:ext>
            </p:extLst>
          </p:nvPr>
        </p:nvGraphicFramePr>
        <p:xfrm>
          <a:off x="-341086" y="2177596"/>
          <a:ext cx="9398000" cy="4082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5390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D7707DF-C054-40A5-8AD0-AC339D5A0955}"/>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B11108ED-A783-4F86-8393-829BAA6CE927}"/>
              </a:ext>
            </a:extLst>
          </p:cNvPr>
          <p:cNvSpPr>
            <a:spLocks noGrp="1"/>
          </p:cNvSpPr>
          <p:nvPr>
            <p:ph type="title"/>
          </p:nvPr>
        </p:nvSpPr>
        <p:spPr>
          <a:xfrm>
            <a:off x="838200" y="365125"/>
            <a:ext cx="10515600" cy="1325563"/>
          </a:xfrm>
        </p:spPr>
        <p:txBody>
          <a:bodyPr>
            <a:normAutofit/>
          </a:bodyPr>
          <a:lstStyle/>
          <a:p>
            <a:r>
              <a:rPr lang="en-AU" sz="3600" i="0" u="none" strike="noStrike" baseline="0" dirty="0">
                <a:solidFill>
                  <a:srgbClr val="055A70"/>
                </a:solidFill>
                <a:latin typeface="Styrene A Medium" pitchFamily="50" charset="0"/>
              </a:rPr>
              <a:t>Former hat mill complex at 159-179 Heidelberg Road, Northcote </a:t>
            </a:r>
            <a:endParaRPr lang="en-AU" sz="6600" dirty="0">
              <a:solidFill>
                <a:srgbClr val="055A70"/>
              </a:solidFill>
              <a:latin typeface="Styrene A Medium" pitchFamily="50" charset="0"/>
            </a:endParaRPr>
          </a:p>
        </p:txBody>
      </p:sp>
      <p:pic>
        <p:nvPicPr>
          <p:cNvPr id="3" name="Picture 2" descr="A picture containing text, sky, outdoor, store&#10;&#10;Description automatically generated">
            <a:extLst>
              <a:ext uri="{FF2B5EF4-FFF2-40B4-BE49-F238E27FC236}">
                <a16:creationId xmlns:a16="http://schemas.microsoft.com/office/drawing/2014/main" id="{8C211FE0-03EF-4962-95D1-E2026443B6EC}"/>
              </a:ext>
            </a:extLst>
          </p:cNvPr>
          <p:cNvPicPr>
            <a:picLocks noChangeAspect="1"/>
          </p:cNvPicPr>
          <p:nvPr/>
        </p:nvPicPr>
        <p:blipFill rotWithShape="1">
          <a:blip r:embed="rId2">
            <a:extLst>
              <a:ext uri="{28A0092B-C50C-407E-A947-70E740481C1C}">
                <a14:useLocalDpi xmlns:a14="http://schemas.microsoft.com/office/drawing/2010/main" val="0"/>
              </a:ext>
            </a:extLst>
          </a:blip>
          <a:srcRect r="3497"/>
          <a:stretch/>
        </p:blipFill>
        <p:spPr>
          <a:xfrm>
            <a:off x="549366" y="1897516"/>
            <a:ext cx="5546634" cy="3695700"/>
          </a:xfrm>
          <a:prstGeom prst="rect">
            <a:avLst/>
          </a:prstGeom>
        </p:spPr>
      </p:pic>
      <p:pic>
        <p:nvPicPr>
          <p:cNvPr id="6" name="Picture 5" descr="A picture containing building, outdoor, road, street&#10;&#10;Description automatically generated">
            <a:extLst>
              <a:ext uri="{FF2B5EF4-FFF2-40B4-BE49-F238E27FC236}">
                <a16:creationId xmlns:a16="http://schemas.microsoft.com/office/drawing/2014/main" id="{68CA50E7-3B57-4804-82C0-C75508DD1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3318" y="1897517"/>
            <a:ext cx="5600340" cy="3695700"/>
          </a:xfrm>
          <a:prstGeom prst="rect">
            <a:avLst/>
          </a:prstGeom>
        </p:spPr>
      </p:pic>
      <p:sp>
        <p:nvSpPr>
          <p:cNvPr id="9" name="TextBox 8">
            <a:extLst>
              <a:ext uri="{FF2B5EF4-FFF2-40B4-BE49-F238E27FC236}">
                <a16:creationId xmlns:a16="http://schemas.microsoft.com/office/drawing/2014/main" id="{F09F4D83-60D5-4BF4-86C3-767ABF0F611C}"/>
              </a:ext>
            </a:extLst>
          </p:cNvPr>
          <p:cNvSpPr txBox="1"/>
          <p:nvPr/>
        </p:nvSpPr>
        <p:spPr>
          <a:xfrm>
            <a:off x="549366" y="5683704"/>
            <a:ext cx="4376057" cy="338554"/>
          </a:xfrm>
          <a:prstGeom prst="rect">
            <a:avLst/>
          </a:prstGeom>
          <a:noFill/>
        </p:spPr>
        <p:txBody>
          <a:bodyPr wrap="square" rtlCol="0">
            <a:spAutoFit/>
          </a:bodyPr>
          <a:lstStyle/>
          <a:p>
            <a:r>
              <a:rPr lang="en-AU" sz="1600" b="0" i="0" u="none" strike="noStrike" baseline="0" dirty="0">
                <a:solidFill>
                  <a:srgbClr val="055A70"/>
                </a:solidFill>
                <a:latin typeface="Styrene A Regular" pitchFamily="50" charset="0"/>
              </a:rPr>
              <a:t>159-179 Heidelberg Road, Northcote. </a:t>
            </a:r>
            <a:endParaRPr lang="en-AU" sz="1400" dirty="0">
              <a:solidFill>
                <a:srgbClr val="055A70"/>
              </a:solidFill>
              <a:latin typeface="Styrene A Regular" pitchFamily="50" charset="0"/>
            </a:endParaRPr>
          </a:p>
        </p:txBody>
      </p:sp>
      <p:sp>
        <p:nvSpPr>
          <p:cNvPr id="12" name="TextBox 11">
            <a:extLst>
              <a:ext uri="{FF2B5EF4-FFF2-40B4-BE49-F238E27FC236}">
                <a16:creationId xmlns:a16="http://schemas.microsoft.com/office/drawing/2014/main" id="{7C7C7B44-9980-4EED-BD7E-DAE4938B5C2E}"/>
              </a:ext>
            </a:extLst>
          </p:cNvPr>
          <p:cNvSpPr txBox="1"/>
          <p:nvPr/>
        </p:nvSpPr>
        <p:spPr>
          <a:xfrm>
            <a:off x="6243318" y="5705868"/>
            <a:ext cx="4376057"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View into the site from Heidelberg Road. </a:t>
            </a:r>
            <a:endParaRPr lang="en-AU" sz="1400" dirty="0">
              <a:solidFill>
                <a:srgbClr val="055A70"/>
              </a:solidFill>
              <a:latin typeface="Styrene A Regular" pitchFamily="50" charset="0"/>
            </a:endParaRPr>
          </a:p>
        </p:txBody>
      </p:sp>
    </p:spTree>
    <p:extLst>
      <p:ext uri="{BB962C8B-B14F-4D97-AF65-F5344CB8AC3E}">
        <p14:creationId xmlns:p14="http://schemas.microsoft.com/office/powerpoint/2010/main" val="3586881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B536221-D80F-48FB-A315-86CE97D9384B}"/>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26ED43D-CCAC-47F8-89B5-2F9E0FB738FF}"/>
              </a:ext>
            </a:extLst>
          </p:cNvPr>
          <p:cNvSpPr>
            <a:spLocks noGrp="1"/>
          </p:cNvSpPr>
          <p:nvPr>
            <p:ph type="title"/>
          </p:nvPr>
        </p:nvSpPr>
        <p:spPr/>
        <p:txBody>
          <a:bodyPr>
            <a:normAutofit/>
          </a:bodyPr>
          <a:lstStyle/>
          <a:p>
            <a:r>
              <a:rPr lang="en-AU" sz="4000" i="0" u="none" strike="noStrike" baseline="0" dirty="0">
                <a:solidFill>
                  <a:srgbClr val="055A70"/>
                </a:solidFill>
                <a:latin typeface="Styrene A Medium" pitchFamily="50" charset="0"/>
              </a:rPr>
              <a:t>Church at 273-289 Heidelberg Road, Northcote </a:t>
            </a:r>
            <a:endParaRPr lang="en-AU" sz="8000" dirty="0">
              <a:solidFill>
                <a:srgbClr val="055A70"/>
              </a:solidFill>
              <a:latin typeface="Styrene A Medium" pitchFamily="50" charset="0"/>
            </a:endParaRPr>
          </a:p>
        </p:txBody>
      </p:sp>
      <p:pic>
        <p:nvPicPr>
          <p:cNvPr id="9" name="Picture 8" descr="A picture containing outdoor, tree, sky, grass&#10;&#10;Description automatically generated">
            <a:extLst>
              <a:ext uri="{FF2B5EF4-FFF2-40B4-BE49-F238E27FC236}">
                <a16:creationId xmlns:a16="http://schemas.microsoft.com/office/drawing/2014/main" id="{0D0E3FB4-65EE-4662-BFE3-3A87C4496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3154" y="2175783"/>
            <a:ext cx="5499517" cy="3190874"/>
          </a:xfrm>
          <a:prstGeom prst="rect">
            <a:avLst/>
          </a:prstGeom>
        </p:spPr>
      </p:pic>
      <p:pic>
        <p:nvPicPr>
          <p:cNvPr id="11" name="Picture 10" descr="A brick building with a tower&#10;&#10;Description automatically generated with low confidence">
            <a:extLst>
              <a:ext uri="{FF2B5EF4-FFF2-40B4-BE49-F238E27FC236}">
                <a16:creationId xmlns:a16="http://schemas.microsoft.com/office/drawing/2014/main" id="{EE9DAB19-FDDB-4C62-A844-65784B83DD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680" y="2175783"/>
            <a:ext cx="5662320" cy="3190874"/>
          </a:xfrm>
          <a:prstGeom prst="rect">
            <a:avLst/>
          </a:prstGeom>
        </p:spPr>
      </p:pic>
      <p:sp>
        <p:nvSpPr>
          <p:cNvPr id="13" name="TextBox 12">
            <a:extLst>
              <a:ext uri="{FF2B5EF4-FFF2-40B4-BE49-F238E27FC236}">
                <a16:creationId xmlns:a16="http://schemas.microsoft.com/office/drawing/2014/main" id="{BE733610-BEF2-4809-87C3-1C3B2345D4F5}"/>
              </a:ext>
            </a:extLst>
          </p:cNvPr>
          <p:cNvSpPr txBox="1"/>
          <p:nvPr/>
        </p:nvSpPr>
        <p:spPr>
          <a:xfrm>
            <a:off x="433680" y="5537200"/>
            <a:ext cx="4943863" cy="584775"/>
          </a:xfrm>
          <a:prstGeom prst="rect">
            <a:avLst/>
          </a:prstGeom>
          <a:noFill/>
        </p:spPr>
        <p:txBody>
          <a:bodyPr wrap="square" rtlCol="0">
            <a:spAutoFit/>
          </a:bodyPr>
          <a:lstStyle/>
          <a:p>
            <a:r>
              <a:rPr lang="en-AU" sz="1600" b="0" i="0" u="none" strike="noStrike" baseline="0" dirty="0">
                <a:solidFill>
                  <a:srgbClr val="055A70"/>
                </a:solidFill>
                <a:latin typeface="Styrene A Regular" pitchFamily="50" charset="0"/>
              </a:rPr>
              <a:t>Quadrangle fronting Heidelberg Street, Northcote. </a:t>
            </a:r>
            <a:endParaRPr lang="en-AU" sz="1400" dirty="0">
              <a:solidFill>
                <a:srgbClr val="055A70"/>
              </a:solidFill>
              <a:latin typeface="Styrene A Regular" pitchFamily="50" charset="0"/>
            </a:endParaRPr>
          </a:p>
        </p:txBody>
      </p:sp>
      <p:sp>
        <p:nvSpPr>
          <p:cNvPr id="14" name="TextBox 13">
            <a:extLst>
              <a:ext uri="{FF2B5EF4-FFF2-40B4-BE49-F238E27FC236}">
                <a16:creationId xmlns:a16="http://schemas.microsoft.com/office/drawing/2014/main" id="{BAB58A87-CBB8-49D9-8C02-94912F74AB7B}"/>
              </a:ext>
            </a:extLst>
          </p:cNvPr>
          <p:cNvSpPr txBox="1"/>
          <p:nvPr/>
        </p:nvSpPr>
        <p:spPr>
          <a:xfrm>
            <a:off x="6284460" y="5559364"/>
            <a:ext cx="4376057"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Chapel fronting Westgarth Street, Northcote. </a:t>
            </a:r>
            <a:endParaRPr lang="en-AU" sz="1400" dirty="0">
              <a:solidFill>
                <a:srgbClr val="055A70"/>
              </a:solidFill>
              <a:latin typeface="Styrene A Regular" pitchFamily="50" charset="0"/>
            </a:endParaRPr>
          </a:p>
        </p:txBody>
      </p:sp>
    </p:spTree>
    <p:extLst>
      <p:ext uri="{BB962C8B-B14F-4D97-AF65-F5344CB8AC3E}">
        <p14:creationId xmlns:p14="http://schemas.microsoft.com/office/powerpoint/2010/main" val="10531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0424A08-F8DB-49AC-9A95-4B24F986F9B7}"/>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DE6ED49-CD9B-41A7-9531-C2916719722A}"/>
              </a:ext>
            </a:extLst>
          </p:cNvPr>
          <p:cNvSpPr>
            <a:spLocks noGrp="1"/>
          </p:cNvSpPr>
          <p:nvPr>
            <p:ph type="title"/>
          </p:nvPr>
        </p:nvSpPr>
        <p:spPr/>
        <p:txBody>
          <a:bodyPr>
            <a:normAutofit/>
          </a:bodyPr>
          <a:lstStyle/>
          <a:p>
            <a:r>
              <a:rPr lang="en-US" sz="4000" dirty="0">
                <a:solidFill>
                  <a:srgbClr val="055A70"/>
                </a:solidFill>
                <a:latin typeface="Styrene A Medium" pitchFamily="50" charset="0"/>
              </a:rPr>
              <a:t>Houses</a:t>
            </a:r>
            <a:endParaRPr lang="en-AU" sz="4000" dirty="0">
              <a:solidFill>
                <a:srgbClr val="055A70"/>
              </a:solidFill>
              <a:latin typeface="Styrene A Medium" pitchFamily="50" charset="0"/>
            </a:endParaRPr>
          </a:p>
        </p:txBody>
      </p:sp>
      <p:pic>
        <p:nvPicPr>
          <p:cNvPr id="4" name="Picture 3" descr="A picture containing tree, grass, outdoor, house&#10;&#10;Description automatically generated">
            <a:extLst>
              <a:ext uri="{FF2B5EF4-FFF2-40B4-BE49-F238E27FC236}">
                <a16:creationId xmlns:a16="http://schemas.microsoft.com/office/drawing/2014/main" id="{E11CC638-1DEF-42E2-BC6B-7D21FE4D4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87" y="1576883"/>
            <a:ext cx="3663271" cy="2486026"/>
          </a:xfrm>
          <a:prstGeom prst="rect">
            <a:avLst/>
          </a:prstGeom>
        </p:spPr>
      </p:pic>
      <p:pic>
        <p:nvPicPr>
          <p:cNvPr id="8" name="Picture 7" descr="A picture containing outdoor, sky, building, tree&#10;&#10;Description automatically generated">
            <a:extLst>
              <a:ext uri="{FF2B5EF4-FFF2-40B4-BE49-F238E27FC236}">
                <a16:creationId xmlns:a16="http://schemas.microsoft.com/office/drawing/2014/main" id="{8AF2960C-FE5D-4AA7-BC60-30BE27129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5691" y="365125"/>
            <a:ext cx="3979051" cy="2486026"/>
          </a:xfrm>
          <a:prstGeom prst="rect">
            <a:avLst/>
          </a:prstGeom>
        </p:spPr>
      </p:pic>
      <p:pic>
        <p:nvPicPr>
          <p:cNvPr id="12" name="Picture 11" descr="A picture containing tree, outdoor, building, street&#10;&#10;Description automatically generated">
            <a:extLst>
              <a:ext uri="{FF2B5EF4-FFF2-40B4-BE49-F238E27FC236}">
                <a16:creationId xmlns:a16="http://schemas.microsoft.com/office/drawing/2014/main" id="{E1934CF6-2593-456F-B4AD-3E5B56475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2885" y="3798042"/>
            <a:ext cx="3979051" cy="2630595"/>
          </a:xfrm>
          <a:prstGeom prst="rect">
            <a:avLst/>
          </a:prstGeom>
        </p:spPr>
      </p:pic>
      <p:pic>
        <p:nvPicPr>
          <p:cNvPr id="14" name="Picture 13" descr="A white car parked in front of a house&#10;&#10;Description automatically generated with medium confidence">
            <a:extLst>
              <a:ext uri="{FF2B5EF4-FFF2-40B4-BE49-F238E27FC236}">
                <a16:creationId xmlns:a16="http://schemas.microsoft.com/office/drawing/2014/main" id="{3ED9F374-D7CA-47EA-90A0-1CE17A2DE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1537" y="4273268"/>
            <a:ext cx="3611526" cy="2155369"/>
          </a:xfrm>
          <a:prstGeom prst="rect">
            <a:avLst/>
          </a:prstGeom>
        </p:spPr>
      </p:pic>
      <p:pic>
        <p:nvPicPr>
          <p:cNvPr id="15" name="Picture 14" descr="A house with a tree in the front&#10;&#10;Description automatically generated with low confidence">
            <a:extLst>
              <a:ext uri="{FF2B5EF4-FFF2-40B4-BE49-F238E27FC236}">
                <a16:creationId xmlns:a16="http://schemas.microsoft.com/office/drawing/2014/main" id="{1ADE779D-B206-44C5-987E-3335165F8A83}"/>
              </a:ext>
            </a:extLst>
          </p:cNvPr>
          <p:cNvPicPr>
            <a:picLocks noChangeAspect="1"/>
          </p:cNvPicPr>
          <p:nvPr/>
        </p:nvPicPr>
        <p:blipFill rotWithShape="1">
          <a:blip r:embed="rId6">
            <a:extLst>
              <a:ext uri="{28A0092B-C50C-407E-A947-70E740481C1C}">
                <a14:useLocalDpi xmlns:a14="http://schemas.microsoft.com/office/drawing/2010/main" val="0"/>
              </a:ext>
            </a:extLst>
          </a:blip>
          <a:srcRect r="4423"/>
          <a:stretch/>
        </p:blipFill>
        <p:spPr>
          <a:xfrm>
            <a:off x="8425544" y="1310919"/>
            <a:ext cx="3508672" cy="2225853"/>
          </a:xfrm>
          <a:prstGeom prst="rect">
            <a:avLst/>
          </a:prstGeom>
        </p:spPr>
      </p:pic>
    </p:spTree>
    <p:extLst>
      <p:ext uri="{BB962C8B-B14F-4D97-AF65-F5344CB8AC3E}">
        <p14:creationId xmlns:p14="http://schemas.microsoft.com/office/powerpoint/2010/main" val="3279963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74CFE5B-F5A7-4CCC-8CF2-EDDDDACD27EE}"/>
              </a:ext>
            </a:extLst>
          </p:cNvPr>
          <p:cNvSpPr/>
          <p:nvPr/>
        </p:nvSpPr>
        <p:spPr>
          <a:xfrm>
            <a:off x="8299450" y="1690688"/>
            <a:ext cx="3911600" cy="5167312"/>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a:extLst>
              <a:ext uri="{FF2B5EF4-FFF2-40B4-BE49-F238E27FC236}">
                <a16:creationId xmlns:a16="http://schemas.microsoft.com/office/drawing/2014/main" id="{8E9A4472-5B70-4B30-8D2E-8807E125D4FE}"/>
              </a:ext>
            </a:extLst>
          </p:cNvPr>
          <p:cNvSpPr/>
          <p:nvPr/>
        </p:nvSpPr>
        <p:spPr>
          <a:xfrm>
            <a:off x="4165600" y="1690688"/>
            <a:ext cx="3911600" cy="5167312"/>
          </a:xfrm>
          <a:prstGeom prst="rect">
            <a:avLst/>
          </a:prstGeom>
          <a:solidFill>
            <a:srgbClr val="F9A0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91A89655-96E4-4CCB-9A01-F1BC354C112F}"/>
              </a:ext>
            </a:extLst>
          </p:cNvPr>
          <p:cNvSpPr/>
          <p:nvPr/>
        </p:nvSpPr>
        <p:spPr>
          <a:xfrm>
            <a:off x="0" y="1690688"/>
            <a:ext cx="3911600" cy="5167312"/>
          </a:xfrm>
          <a:prstGeom prst="rect">
            <a:avLst/>
          </a:prstGeom>
          <a:solidFill>
            <a:srgbClr val="7DC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F646D9A7-7A4F-49B9-8D17-BAD492C127D3}"/>
              </a:ext>
            </a:extLst>
          </p:cNvPr>
          <p:cNvSpPr>
            <a:spLocks noGrp="1"/>
          </p:cNvSpPr>
          <p:nvPr>
            <p:ph type="title"/>
          </p:nvPr>
        </p:nvSpPr>
        <p:spPr/>
        <p:txBody>
          <a:bodyPr>
            <a:normAutofit/>
          </a:bodyPr>
          <a:lstStyle/>
          <a:p>
            <a:r>
              <a:rPr lang="en-US" sz="4000" dirty="0">
                <a:solidFill>
                  <a:srgbClr val="055A70"/>
                </a:solidFill>
                <a:latin typeface="Styrene A Medium" pitchFamily="50" charset="0"/>
              </a:rPr>
              <a:t>Proposed Planning Response – </a:t>
            </a:r>
            <a:r>
              <a:rPr lang="en-US" sz="4000" b="1" dirty="0">
                <a:solidFill>
                  <a:srgbClr val="055A70"/>
                </a:solidFill>
                <a:latin typeface="Styrene A Medium" pitchFamily="50" charset="0"/>
              </a:rPr>
              <a:t>we want your feedback </a:t>
            </a:r>
            <a:endParaRPr lang="en-AU" sz="4000" b="1" dirty="0">
              <a:solidFill>
                <a:srgbClr val="055A70"/>
              </a:solidFill>
              <a:latin typeface="Styrene A Medium" pitchFamily="50" charset="0"/>
            </a:endParaRPr>
          </a:p>
        </p:txBody>
      </p:sp>
      <p:sp>
        <p:nvSpPr>
          <p:cNvPr id="8" name="TextBox 7">
            <a:extLst>
              <a:ext uri="{FF2B5EF4-FFF2-40B4-BE49-F238E27FC236}">
                <a16:creationId xmlns:a16="http://schemas.microsoft.com/office/drawing/2014/main" id="{5D8E9301-900D-4D09-B751-4D1E41C124F3}"/>
              </a:ext>
            </a:extLst>
          </p:cNvPr>
          <p:cNvSpPr txBox="1"/>
          <p:nvPr/>
        </p:nvSpPr>
        <p:spPr>
          <a:xfrm>
            <a:off x="218504" y="1981284"/>
            <a:ext cx="3517204" cy="1200329"/>
          </a:xfrm>
          <a:prstGeom prst="rect">
            <a:avLst/>
          </a:prstGeom>
          <a:noFill/>
        </p:spPr>
        <p:txBody>
          <a:bodyPr wrap="square">
            <a:spAutoFit/>
          </a:bodyPr>
          <a:lstStyle/>
          <a:p>
            <a:pPr marL="0" indent="0" algn="ctr">
              <a:buNone/>
            </a:pPr>
            <a:r>
              <a:rPr lang="en-US" dirty="0">
                <a:solidFill>
                  <a:srgbClr val="055A70"/>
                </a:solidFill>
                <a:latin typeface="Styrene A Black" pitchFamily="50" charset="0"/>
              </a:rPr>
              <a:t>Support More Local Jobs - </a:t>
            </a:r>
          </a:p>
          <a:p>
            <a:pPr marL="0" indent="0" algn="ctr">
              <a:buNone/>
            </a:pPr>
            <a:r>
              <a:rPr lang="en-US" dirty="0">
                <a:solidFill>
                  <a:srgbClr val="055A70"/>
                </a:solidFill>
                <a:latin typeface="Styrene A Medium" pitchFamily="50" charset="0"/>
              </a:rPr>
              <a:t>Economics and Land Use Study </a:t>
            </a:r>
          </a:p>
          <a:p>
            <a:pPr marL="0" indent="0" algn="ctr">
              <a:buNone/>
            </a:pPr>
            <a:r>
              <a:rPr lang="en-US" dirty="0">
                <a:solidFill>
                  <a:srgbClr val="055A70"/>
                </a:solidFill>
                <a:latin typeface="Styrene A Black" pitchFamily="50" charset="0"/>
              </a:rPr>
              <a:t> </a:t>
            </a:r>
          </a:p>
        </p:txBody>
      </p:sp>
      <p:sp>
        <p:nvSpPr>
          <p:cNvPr id="10" name="TextBox 9">
            <a:extLst>
              <a:ext uri="{FF2B5EF4-FFF2-40B4-BE49-F238E27FC236}">
                <a16:creationId xmlns:a16="http://schemas.microsoft.com/office/drawing/2014/main" id="{7C4D80F1-5380-40E3-B792-4C18F4FA0A29}"/>
              </a:ext>
            </a:extLst>
          </p:cNvPr>
          <p:cNvSpPr txBox="1"/>
          <p:nvPr/>
        </p:nvSpPr>
        <p:spPr>
          <a:xfrm>
            <a:off x="4431381" y="1951672"/>
            <a:ext cx="3380037" cy="1477328"/>
          </a:xfrm>
          <a:prstGeom prst="rect">
            <a:avLst/>
          </a:prstGeom>
          <a:noFill/>
        </p:spPr>
        <p:txBody>
          <a:bodyPr wrap="square">
            <a:spAutoFit/>
          </a:bodyPr>
          <a:lstStyle/>
          <a:p>
            <a:pPr algn="ctr"/>
            <a:r>
              <a:rPr lang="en-US" dirty="0">
                <a:solidFill>
                  <a:srgbClr val="055A70"/>
                </a:solidFill>
                <a:latin typeface="Styrene A Black" pitchFamily="50" charset="0"/>
              </a:rPr>
              <a:t>Introduce Building Guidance and Controls - </a:t>
            </a:r>
            <a:r>
              <a:rPr lang="en-US" dirty="0">
                <a:solidFill>
                  <a:srgbClr val="055A70"/>
                </a:solidFill>
                <a:latin typeface="Styrene A Medium" pitchFamily="50" charset="0"/>
              </a:rPr>
              <a:t>Built Form Framework</a:t>
            </a:r>
          </a:p>
          <a:p>
            <a:pPr marL="0" indent="0" algn="ctr">
              <a:buNone/>
            </a:pPr>
            <a:r>
              <a:rPr lang="en-US" dirty="0">
                <a:solidFill>
                  <a:srgbClr val="055A70"/>
                </a:solidFill>
                <a:latin typeface="Styrene A Black" pitchFamily="50" charset="0"/>
              </a:rPr>
              <a:t> </a:t>
            </a:r>
            <a:r>
              <a:rPr lang="en-US" dirty="0">
                <a:solidFill>
                  <a:srgbClr val="055A70"/>
                </a:solidFill>
                <a:latin typeface="Styrene A Medium" pitchFamily="50" charset="0"/>
              </a:rPr>
              <a:t> </a:t>
            </a:r>
            <a:br>
              <a:rPr lang="en-US" dirty="0">
                <a:solidFill>
                  <a:srgbClr val="055A70"/>
                </a:solidFill>
                <a:latin typeface="Styrene A Medium" pitchFamily="50" charset="0"/>
              </a:rPr>
            </a:br>
            <a:endParaRPr lang="en-US" dirty="0">
              <a:solidFill>
                <a:srgbClr val="055A70"/>
              </a:solidFill>
              <a:latin typeface="Styrene A Medium" pitchFamily="50" charset="0"/>
            </a:endParaRPr>
          </a:p>
        </p:txBody>
      </p:sp>
      <p:sp>
        <p:nvSpPr>
          <p:cNvPr id="12" name="TextBox 11">
            <a:extLst>
              <a:ext uri="{FF2B5EF4-FFF2-40B4-BE49-F238E27FC236}">
                <a16:creationId xmlns:a16="http://schemas.microsoft.com/office/drawing/2014/main" id="{52F55506-2F6A-41ED-B14A-3575C3457A1D}"/>
              </a:ext>
            </a:extLst>
          </p:cNvPr>
          <p:cNvSpPr txBox="1"/>
          <p:nvPr/>
        </p:nvSpPr>
        <p:spPr>
          <a:xfrm>
            <a:off x="8569270" y="1984535"/>
            <a:ext cx="3368731" cy="1200329"/>
          </a:xfrm>
          <a:prstGeom prst="rect">
            <a:avLst/>
          </a:prstGeom>
          <a:noFill/>
        </p:spPr>
        <p:txBody>
          <a:bodyPr wrap="square">
            <a:spAutoFit/>
          </a:bodyPr>
          <a:lstStyle/>
          <a:p>
            <a:pPr algn="ctr"/>
            <a:r>
              <a:rPr lang="en-US" dirty="0">
                <a:solidFill>
                  <a:srgbClr val="055A70"/>
                </a:solidFill>
                <a:latin typeface="Styrene A Black" pitchFamily="50" charset="0"/>
              </a:rPr>
              <a:t>Protect Local Heritage - </a:t>
            </a:r>
            <a:r>
              <a:rPr lang="en-US" dirty="0">
                <a:solidFill>
                  <a:srgbClr val="055A70"/>
                </a:solidFill>
                <a:latin typeface="Styrene A Medium" pitchFamily="50" charset="0"/>
              </a:rPr>
              <a:t>Heritage Study </a:t>
            </a:r>
          </a:p>
          <a:p>
            <a:pPr marL="0" indent="0" algn="ctr">
              <a:buNone/>
            </a:pPr>
            <a:r>
              <a:rPr lang="en-US" dirty="0">
                <a:solidFill>
                  <a:srgbClr val="055A70"/>
                </a:solidFill>
                <a:latin typeface="Styrene A Black" pitchFamily="50" charset="0"/>
              </a:rPr>
              <a:t> </a:t>
            </a:r>
          </a:p>
          <a:p>
            <a:pPr marL="0" indent="0" algn="ctr">
              <a:buNone/>
            </a:pPr>
            <a:endParaRPr lang="en-US" dirty="0">
              <a:solidFill>
                <a:srgbClr val="055A70"/>
              </a:solidFill>
              <a:latin typeface="Styrene A Black" pitchFamily="50" charset="0"/>
            </a:endParaRPr>
          </a:p>
        </p:txBody>
      </p:sp>
      <p:sp>
        <p:nvSpPr>
          <p:cNvPr id="14" name="TextBox 13">
            <a:extLst>
              <a:ext uri="{FF2B5EF4-FFF2-40B4-BE49-F238E27FC236}">
                <a16:creationId xmlns:a16="http://schemas.microsoft.com/office/drawing/2014/main" id="{F11534F6-95EB-4043-AF49-9BE06243EBCE}"/>
              </a:ext>
            </a:extLst>
          </p:cNvPr>
          <p:cNvSpPr txBox="1"/>
          <p:nvPr/>
        </p:nvSpPr>
        <p:spPr>
          <a:xfrm>
            <a:off x="218504" y="5397852"/>
            <a:ext cx="3403600" cy="615553"/>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rezone industrial land to commercial zoning</a:t>
            </a:r>
            <a:r>
              <a:rPr lang="en-US" dirty="0">
                <a:solidFill>
                  <a:srgbClr val="055A70"/>
                </a:solidFill>
              </a:rPr>
              <a:t>.</a:t>
            </a:r>
          </a:p>
        </p:txBody>
      </p:sp>
      <p:sp>
        <p:nvSpPr>
          <p:cNvPr id="15" name="TextBox 14">
            <a:extLst>
              <a:ext uri="{FF2B5EF4-FFF2-40B4-BE49-F238E27FC236}">
                <a16:creationId xmlns:a16="http://schemas.microsoft.com/office/drawing/2014/main" id="{B2D284BA-6323-4055-A27D-0231F458B8EF}"/>
              </a:ext>
            </a:extLst>
          </p:cNvPr>
          <p:cNvSpPr txBox="1"/>
          <p:nvPr/>
        </p:nvSpPr>
        <p:spPr>
          <a:xfrm>
            <a:off x="4525016" y="5328660"/>
            <a:ext cx="3310884" cy="830997"/>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introduce building height and overshadowing controls.</a:t>
            </a:r>
            <a:r>
              <a:rPr lang="en-US" sz="1600" dirty="0">
                <a:solidFill>
                  <a:srgbClr val="F9A04A"/>
                </a:solidFill>
                <a:latin typeface="Styrene A Regular" pitchFamily="50" charset="0"/>
              </a:rPr>
              <a:t>.</a:t>
            </a:r>
          </a:p>
        </p:txBody>
      </p:sp>
      <p:sp>
        <p:nvSpPr>
          <p:cNvPr id="16" name="TextBox 15">
            <a:extLst>
              <a:ext uri="{FF2B5EF4-FFF2-40B4-BE49-F238E27FC236}">
                <a16:creationId xmlns:a16="http://schemas.microsoft.com/office/drawing/2014/main" id="{00DDAB5F-4DEB-4A31-8E36-80B167426BEF}"/>
              </a:ext>
            </a:extLst>
          </p:cNvPr>
          <p:cNvSpPr txBox="1"/>
          <p:nvPr/>
        </p:nvSpPr>
        <p:spPr>
          <a:xfrm>
            <a:off x="8827198" y="5328660"/>
            <a:ext cx="3110803" cy="1077218"/>
          </a:xfrm>
          <a:prstGeom prst="rect">
            <a:avLst/>
          </a:prstGeom>
          <a:noFill/>
        </p:spPr>
        <p:txBody>
          <a:bodyPr wrap="square">
            <a:spAutoFit/>
          </a:bodyPr>
          <a:lstStyle/>
          <a:p>
            <a:pPr marL="285750" indent="-285750">
              <a:buFont typeface="Arial" panose="020B0604020202020204" pitchFamily="34" charset="0"/>
              <a:buChar char="•"/>
            </a:pPr>
            <a:r>
              <a:rPr lang="en-US" sz="1600" dirty="0">
                <a:solidFill>
                  <a:srgbClr val="055A70"/>
                </a:solidFill>
                <a:latin typeface="Styrene A Regular" pitchFamily="50" charset="0"/>
              </a:rPr>
              <a:t>Option to protect heritage buildings through a heritage overlay.</a:t>
            </a:r>
          </a:p>
        </p:txBody>
      </p:sp>
      <p:sp>
        <p:nvSpPr>
          <p:cNvPr id="22" name="Oval 21">
            <a:extLst>
              <a:ext uri="{FF2B5EF4-FFF2-40B4-BE49-F238E27FC236}">
                <a16:creationId xmlns:a16="http://schemas.microsoft.com/office/drawing/2014/main" id="{22E3ADB3-6EB6-4B98-B3F4-EF2E6D59A668}"/>
              </a:ext>
            </a:extLst>
          </p:cNvPr>
          <p:cNvSpPr/>
          <p:nvPr/>
        </p:nvSpPr>
        <p:spPr>
          <a:xfrm>
            <a:off x="1056009" y="320153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Oval 22">
            <a:extLst>
              <a:ext uri="{FF2B5EF4-FFF2-40B4-BE49-F238E27FC236}">
                <a16:creationId xmlns:a16="http://schemas.microsoft.com/office/drawing/2014/main" id="{15C4138B-43EB-4691-B1C4-6A2A013BE3DB}"/>
              </a:ext>
            </a:extLst>
          </p:cNvPr>
          <p:cNvSpPr/>
          <p:nvPr/>
        </p:nvSpPr>
        <p:spPr>
          <a:xfrm>
            <a:off x="5258934" y="320153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Oval 23">
            <a:extLst>
              <a:ext uri="{FF2B5EF4-FFF2-40B4-BE49-F238E27FC236}">
                <a16:creationId xmlns:a16="http://schemas.microsoft.com/office/drawing/2014/main" id="{44D285D2-4BDC-418C-B8C5-E766A2F3D00A}"/>
              </a:ext>
            </a:extLst>
          </p:cNvPr>
          <p:cNvSpPr/>
          <p:nvPr/>
        </p:nvSpPr>
        <p:spPr>
          <a:xfrm>
            <a:off x="9355457" y="3137301"/>
            <a:ext cx="1675008" cy="1675008"/>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6" name="Graphic 25">
            <a:extLst>
              <a:ext uri="{FF2B5EF4-FFF2-40B4-BE49-F238E27FC236}">
                <a16:creationId xmlns:a16="http://schemas.microsoft.com/office/drawing/2014/main" id="{F9A1FA53-5F33-48DA-8077-B08E57DF5F7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773602" y="3503026"/>
            <a:ext cx="838717" cy="943557"/>
          </a:xfrm>
          <a:prstGeom prst="rect">
            <a:avLst/>
          </a:prstGeom>
        </p:spPr>
      </p:pic>
      <p:pic>
        <p:nvPicPr>
          <p:cNvPr id="28" name="Graphic 27">
            <a:extLst>
              <a:ext uri="{FF2B5EF4-FFF2-40B4-BE49-F238E27FC236}">
                <a16:creationId xmlns:a16="http://schemas.microsoft.com/office/drawing/2014/main" id="{855B88E6-31A1-481E-B1FD-1F828D6EE37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5844" y="3656775"/>
            <a:ext cx="1240312" cy="676534"/>
          </a:xfrm>
          <a:prstGeom prst="rect">
            <a:avLst/>
          </a:prstGeom>
        </p:spPr>
      </p:pic>
      <p:pic>
        <p:nvPicPr>
          <p:cNvPr id="30" name="Graphic 29">
            <a:extLst>
              <a:ext uri="{FF2B5EF4-FFF2-40B4-BE49-F238E27FC236}">
                <a16:creationId xmlns:a16="http://schemas.microsoft.com/office/drawing/2014/main" id="{C47E83C0-FFE7-4C77-B22D-247641E8318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422025" y="3485080"/>
            <a:ext cx="942975" cy="904875"/>
          </a:xfrm>
          <a:prstGeom prst="rect">
            <a:avLst/>
          </a:prstGeom>
        </p:spPr>
      </p:pic>
    </p:spTree>
    <p:extLst>
      <p:ext uri="{BB962C8B-B14F-4D97-AF65-F5344CB8AC3E}">
        <p14:creationId xmlns:p14="http://schemas.microsoft.com/office/powerpoint/2010/main" val="4124387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96AF03-81E3-43A4-867B-D13F6065466C}"/>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Arrow: Chevron 8">
            <a:extLst>
              <a:ext uri="{FF2B5EF4-FFF2-40B4-BE49-F238E27FC236}">
                <a16:creationId xmlns:a16="http://schemas.microsoft.com/office/drawing/2014/main" id="{7E52F68F-D814-4FA1-B9D8-E0F941528146}"/>
              </a:ext>
            </a:extLst>
          </p:cNvPr>
          <p:cNvSpPr/>
          <p:nvPr/>
        </p:nvSpPr>
        <p:spPr>
          <a:xfrm>
            <a:off x="7170942" y="2542476"/>
            <a:ext cx="4088159" cy="2408663"/>
          </a:xfrm>
          <a:prstGeom prst="chevron">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3" name="Arrow: Chevron 12">
            <a:extLst>
              <a:ext uri="{FF2B5EF4-FFF2-40B4-BE49-F238E27FC236}">
                <a16:creationId xmlns:a16="http://schemas.microsoft.com/office/drawing/2014/main" id="{D1118B50-4A02-4ABA-A077-226EC715349F}"/>
              </a:ext>
            </a:extLst>
          </p:cNvPr>
          <p:cNvSpPr/>
          <p:nvPr/>
        </p:nvSpPr>
        <p:spPr>
          <a:xfrm>
            <a:off x="698146" y="2542476"/>
            <a:ext cx="4088159" cy="2408663"/>
          </a:xfrm>
          <a:prstGeom prst="chevron">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0" name="TextBox 9">
            <a:extLst>
              <a:ext uri="{FF2B5EF4-FFF2-40B4-BE49-F238E27FC236}">
                <a16:creationId xmlns:a16="http://schemas.microsoft.com/office/drawing/2014/main" id="{FBB0E6E6-0054-4377-BDBE-5B172732623E}"/>
              </a:ext>
            </a:extLst>
          </p:cNvPr>
          <p:cNvSpPr txBox="1"/>
          <p:nvPr/>
        </p:nvSpPr>
        <p:spPr>
          <a:xfrm>
            <a:off x="1976541" y="3208198"/>
            <a:ext cx="2281905" cy="1077218"/>
          </a:xfrm>
          <a:prstGeom prst="rect">
            <a:avLst/>
          </a:prstGeom>
          <a:noFill/>
        </p:spPr>
        <p:txBody>
          <a:bodyPr wrap="square">
            <a:spAutoFit/>
          </a:bodyPr>
          <a:lstStyle/>
          <a:p>
            <a:r>
              <a:rPr lang="en-US" sz="1600" dirty="0">
                <a:solidFill>
                  <a:srgbClr val="F9A04A"/>
                </a:solidFill>
                <a:latin typeface="Styrene A Black" pitchFamily="50" charset="0"/>
              </a:rPr>
              <a:t>Late 2021</a:t>
            </a:r>
          </a:p>
          <a:p>
            <a:r>
              <a:rPr lang="en-US" sz="1600" dirty="0">
                <a:solidFill>
                  <a:srgbClr val="F9A04A"/>
                </a:solidFill>
                <a:latin typeface="Styrene A Regular" pitchFamily="50" charset="0"/>
              </a:rPr>
              <a:t>Darebin considers community feedback</a:t>
            </a:r>
          </a:p>
        </p:txBody>
      </p:sp>
      <p:sp>
        <p:nvSpPr>
          <p:cNvPr id="14" name="Arrow: Chevron 13">
            <a:extLst>
              <a:ext uri="{FF2B5EF4-FFF2-40B4-BE49-F238E27FC236}">
                <a16:creationId xmlns:a16="http://schemas.microsoft.com/office/drawing/2014/main" id="{FCC2BFAD-99E6-47E6-B911-0FBB072442EE}"/>
              </a:ext>
            </a:extLst>
          </p:cNvPr>
          <p:cNvSpPr/>
          <p:nvPr/>
        </p:nvSpPr>
        <p:spPr>
          <a:xfrm>
            <a:off x="3932596" y="2542476"/>
            <a:ext cx="4088159" cy="2408663"/>
          </a:xfrm>
          <a:prstGeom prst="chevron">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11" name="TextBox 10">
            <a:extLst>
              <a:ext uri="{FF2B5EF4-FFF2-40B4-BE49-F238E27FC236}">
                <a16:creationId xmlns:a16="http://schemas.microsoft.com/office/drawing/2014/main" id="{4CB07FDA-21E1-48B4-B228-2226CC1AC07B}"/>
              </a:ext>
            </a:extLst>
          </p:cNvPr>
          <p:cNvSpPr txBox="1"/>
          <p:nvPr/>
        </p:nvSpPr>
        <p:spPr>
          <a:xfrm>
            <a:off x="5204972" y="3208198"/>
            <a:ext cx="2507386" cy="1077218"/>
          </a:xfrm>
          <a:prstGeom prst="rect">
            <a:avLst/>
          </a:prstGeom>
          <a:noFill/>
        </p:spPr>
        <p:txBody>
          <a:bodyPr wrap="square">
            <a:spAutoFit/>
          </a:bodyPr>
          <a:lstStyle/>
          <a:p>
            <a:r>
              <a:rPr lang="en-US" sz="1600" dirty="0">
                <a:solidFill>
                  <a:srgbClr val="F9A04A"/>
                </a:solidFill>
                <a:latin typeface="Styrene A Black" pitchFamily="50" charset="0"/>
              </a:rPr>
              <a:t>Early 2022 </a:t>
            </a:r>
          </a:p>
          <a:p>
            <a:r>
              <a:rPr lang="en-US" sz="1600" dirty="0">
                <a:solidFill>
                  <a:srgbClr val="F9A04A"/>
                </a:solidFill>
                <a:latin typeface="Styrene A Regular" pitchFamily="50" charset="0"/>
              </a:rPr>
              <a:t>Darebin prepares planning scheme amendment</a:t>
            </a:r>
          </a:p>
        </p:txBody>
      </p:sp>
      <p:sp>
        <p:nvSpPr>
          <p:cNvPr id="8" name="TextBox 7">
            <a:extLst>
              <a:ext uri="{FF2B5EF4-FFF2-40B4-BE49-F238E27FC236}">
                <a16:creationId xmlns:a16="http://schemas.microsoft.com/office/drawing/2014/main" id="{BAF290EE-BD60-476A-87E2-130DC1A1A423}"/>
              </a:ext>
            </a:extLst>
          </p:cNvPr>
          <p:cNvSpPr txBox="1"/>
          <p:nvPr/>
        </p:nvSpPr>
        <p:spPr>
          <a:xfrm>
            <a:off x="8305361" y="3208198"/>
            <a:ext cx="2949844" cy="1323439"/>
          </a:xfrm>
          <a:prstGeom prst="rect">
            <a:avLst/>
          </a:prstGeom>
          <a:noFill/>
        </p:spPr>
        <p:txBody>
          <a:bodyPr wrap="square">
            <a:spAutoFit/>
          </a:bodyPr>
          <a:lstStyle/>
          <a:p>
            <a:r>
              <a:rPr lang="en-US" sz="1600" dirty="0">
                <a:solidFill>
                  <a:srgbClr val="F9A04A"/>
                </a:solidFill>
                <a:latin typeface="Styrene A Black" pitchFamily="50" charset="0"/>
              </a:rPr>
              <a:t>Mid 2022 </a:t>
            </a:r>
            <a:br>
              <a:rPr lang="en-US" sz="1600" dirty="0">
                <a:solidFill>
                  <a:srgbClr val="F9A04A"/>
                </a:solidFill>
                <a:latin typeface="Styrene A Black" pitchFamily="50" charset="0"/>
              </a:rPr>
            </a:br>
            <a:r>
              <a:rPr lang="en-US" sz="1600" dirty="0">
                <a:solidFill>
                  <a:srgbClr val="F9A04A"/>
                </a:solidFill>
                <a:latin typeface="Styrene A Regular" pitchFamily="50" charset="0"/>
              </a:rPr>
              <a:t>Darebin consults (exhibition) of proposed planning scheme amendment</a:t>
            </a:r>
          </a:p>
        </p:txBody>
      </p:sp>
      <p:sp>
        <p:nvSpPr>
          <p:cNvPr id="17" name="Title 1">
            <a:extLst>
              <a:ext uri="{FF2B5EF4-FFF2-40B4-BE49-F238E27FC236}">
                <a16:creationId xmlns:a16="http://schemas.microsoft.com/office/drawing/2014/main" id="{C317C9E3-7902-444C-9A43-1883B922B4EF}"/>
              </a:ext>
            </a:extLst>
          </p:cNvPr>
          <p:cNvSpPr>
            <a:spLocks noGrp="1"/>
          </p:cNvSpPr>
          <p:nvPr>
            <p:ph type="title"/>
          </p:nvPr>
        </p:nvSpPr>
        <p:spPr>
          <a:xfrm>
            <a:off x="838200" y="365125"/>
            <a:ext cx="10515600" cy="1325563"/>
          </a:xfrm>
        </p:spPr>
        <p:txBody>
          <a:bodyPr>
            <a:normAutofit/>
          </a:bodyPr>
          <a:lstStyle/>
          <a:p>
            <a:r>
              <a:rPr lang="en-AU" sz="4000" i="0" u="none" strike="noStrike" baseline="0" dirty="0">
                <a:solidFill>
                  <a:srgbClr val="055A70"/>
                </a:solidFill>
                <a:latin typeface="Styrene A Medium" pitchFamily="50" charset="0"/>
              </a:rPr>
              <a:t>Wrap Up &amp; Next Steps</a:t>
            </a:r>
            <a:endParaRPr lang="en-AU" sz="8000" dirty="0">
              <a:solidFill>
                <a:srgbClr val="055A70"/>
              </a:solidFill>
              <a:latin typeface="Styrene A Medium" pitchFamily="50" charset="0"/>
            </a:endParaRPr>
          </a:p>
        </p:txBody>
      </p:sp>
    </p:spTree>
    <p:extLst>
      <p:ext uri="{BB962C8B-B14F-4D97-AF65-F5344CB8AC3E}">
        <p14:creationId xmlns:p14="http://schemas.microsoft.com/office/powerpoint/2010/main" val="3852773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041CCC-FFB2-4663-9D66-359A78851F78}"/>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6BAB84E3-30AF-4B8D-B8E0-CC7A288B6A92}"/>
              </a:ext>
            </a:extLst>
          </p:cNvPr>
          <p:cNvSpPr/>
          <p:nvPr/>
        </p:nvSpPr>
        <p:spPr>
          <a:xfrm>
            <a:off x="770164" y="1972128"/>
            <a:ext cx="2913743" cy="2913743"/>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Title 1">
            <a:extLst>
              <a:ext uri="{FF2B5EF4-FFF2-40B4-BE49-F238E27FC236}">
                <a16:creationId xmlns:a16="http://schemas.microsoft.com/office/drawing/2014/main" id="{22F7CC16-2C8B-4E6B-B91F-204F2F95311A}"/>
              </a:ext>
            </a:extLst>
          </p:cNvPr>
          <p:cNvSpPr>
            <a:spLocks noGrp="1"/>
          </p:cNvSpPr>
          <p:nvPr>
            <p:ph type="title"/>
          </p:nvPr>
        </p:nvSpPr>
        <p:spPr>
          <a:xfrm>
            <a:off x="538842" y="2965676"/>
            <a:ext cx="3376386" cy="926646"/>
          </a:xfrm>
        </p:spPr>
        <p:txBody>
          <a:bodyPr>
            <a:normAutofit fontScale="90000"/>
          </a:bodyPr>
          <a:lstStyle/>
          <a:p>
            <a:pPr algn="ctr"/>
            <a:r>
              <a:rPr lang="en-US" sz="4000" dirty="0">
                <a:solidFill>
                  <a:srgbClr val="F9A04A"/>
                </a:solidFill>
                <a:latin typeface="Styrene A Medium" pitchFamily="50" charset="0"/>
              </a:rPr>
              <a:t>Question</a:t>
            </a:r>
            <a:br>
              <a:rPr lang="en-US" sz="4000" dirty="0">
                <a:solidFill>
                  <a:srgbClr val="F9A04A"/>
                </a:solidFill>
                <a:latin typeface="Styrene A Medium" pitchFamily="50" charset="0"/>
              </a:rPr>
            </a:br>
            <a:r>
              <a:rPr lang="en-US" sz="4000" dirty="0">
                <a:solidFill>
                  <a:srgbClr val="F9A04A"/>
                </a:solidFill>
                <a:latin typeface="Styrene A Medium" pitchFamily="50" charset="0"/>
              </a:rPr>
              <a:t>Time</a:t>
            </a:r>
            <a:endParaRPr lang="en-AU" sz="4000" dirty="0">
              <a:solidFill>
                <a:srgbClr val="F9A04A"/>
              </a:solidFill>
              <a:latin typeface="Styrene A Medium" pitchFamily="50" charset="0"/>
            </a:endParaRPr>
          </a:p>
        </p:txBody>
      </p:sp>
      <p:sp>
        <p:nvSpPr>
          <p:cNvPr id="10" name="TextBox 9">
            <a:extLst>
              <a:ext uri="{FF2B5EF4-FFF2-40B4-BE49-F238E27FC236}">
                <a16:creationId xmlns:a16="http://schemas.microsoft.com/office/drawing/2014/main" id="{BCBE26F1-5B8A-4444-B841-02B53249BB5C}"/>
              </a:ext>
            </a:extLst>
          </p:cNvPr>
          <p:cNvSpPr txBox="1"/>
          <p:nvPr/>
        </p:nvSpPr>
        <p:spPr>
          <a:xfrm>
            <a:off x="3915228" y="2028616"/>
            <a:ext cx="6898370" cy="2554545"/>
          </a:xfrm>
          <a:prstGeom prst="rect">
            <a:avLst/>
          </a:prstGeom>
          <a:noFill/>
        </p:spPr>
        <p:txBody>
          <a:bodyPr wrap="square">
            <a:spAutoFit/>
          </a:bodyPr>
          <a:lstStyle/>
          <a:p>
            <a:r>
              <a:rPr lang="en-US" sz="1600" dirty="0">
                <a:solidFill>
                  <a:srgbClr val="055A70"/>
                </a:solidFill>
                <a:latin typeface="Styrene A Black" pitchFamily="50" charset="0"/>
              </a:rPr>
              <a:t>Have your say on the proposed changes.</a:t>
            </a:r>
          </a:p>
          <a:p>
            <a:endParaRPr lang="en-US" sz="1600" dirty="0">
              <a:solidFill>
                <a:srgbClr val="055A70"/>
              </a:solidFill>
              <a:latin typeface="Styrene A Black" pitchFamily="50" charset="0"/>
            </a:endParaRPr>
          </a:p>
          <a:p>
            <a:pPr marL="285750" indent="-285750">
              <a:buFont typeface="Arial" panose="020B0604020202020204" pitchFamily="34" charset="0"/>
              <a:buChar char="•"/>
            </a:pPr>
            <a:r>
              <a:rPr lang="en-US" sz="1600" dirty="0">
                <a:solidFill>
                  <a:srgbClr val="055A70"/>
                </a:solidFill>
                <a:latin typeface="Styrene A Black" pitchFamily="50" charset="0"/>
              </a:rPr>
              <a:t>Respond to our Survey </a:t>
            </a:r>
            <a:r>
              <a:rPr lang="en-US" sz="1600" dirty="0">
                <a:solidFill>
                  <a:srgbClr val="055A70"/>
                </a:solidFill>
                <a:latin typeface="Styrene A Regular" pitchFamily="50" charset="0"/>
              </a:rPr>
              <a:t>by visiting our yoursay page. Submission close at 3</a:t>
            </a:r>
            <a:r>
              <a:rPr lang="en-US" sz="1600" baseline="30000" dirty="0">
                <a:solidFill>
                  <a:srgbClr val="055A70"/>
                </a:solidFill>
                <a:latin typeface="Styrene A Regular" pitchFamily="50" charset="0"/>
              </a:rPr>
              <a:t>rd</a:t>
            </a:r>
            <a:r>
              <a:rPr lang="en-US" sz="1600" dirty="0">
                <a:solidFill>
                  <a:srgbClr val="055A70"/>
                </a:solidFill>
                <a:latin typeface="Styrene A Regular" pitchFamily="50" charset="0"/>
              </a:rPr>
              <a:t> August 2021.</a:t>
            </a:r>
          </a:p>
          <a:p>
            <a:endParaRPr lang="en-US" sz="1600" dirty="0">
              <a:solidFill>
                <a:srgbClr val="055A70"/>
              </a:solidFill>
              <a:latin typeface="Styrene A Regular" pitchFamily="50" charset="0"/>
            </a:endParaRPr>
          </a:p>
          <a:p>
            <a:pPr marL="285750" indent="-285750">
              <a:buFont typeface="Arial" panose="020B0604020202020204" pitchFamily="34" charset="0"/>
              <a:buChar char="•"/>
            </a:pPr>
            <a:r>
              <a:rPr lang="en-US" sz="1600" dirty="0">
                <a:solidFill>
                  <a:srgbClr val="055A70"/>
                </a:solidFill>
                <a:latin typeface="Styrene A Black" pitchFamily="50" charset="0"/>
              </a:rPr>
              <a:t>Visit our website </a:t>
            </a:r>
            <a:r>
              <a:rPr lang="en-US" sz="1600" dirty="0">
                <a:solidFill>
                  <a:srgbClr val="055A70"/>
                </a:solidFill>
                <a:latin typeface="Styrene A Regular" pitchFamily="50" charset="0"/>
              </a:rPr>
              <a:t>at </a:t>
            </a:r>
            <a:r>
              <a:rPr lang="en-US" sz="1600" dirty="0">
                <a:solidFill>
                  <a:srgbClr val="055A70"/>
                </a:solidFill>
                <a:latin typeface="Styrene A Black" pitchFamily="50" charset="0"/>
              </a:rPr>
              <a:t> </a:t>
            </a:r>
            <a:r>
              <a:rPr lang="en-US" sz="1600" dirty="0">
                <a:solidFill>
                  <a:srgbClr val="055A70"/>
                </a:solidFill>
                <a:latin typeface="Styrene A Regular" pitchFamily="50" charset="0"/>
              </a:rPr>
              <a:t>www.yoursaydarebin.com.au/heidelbergroadcorridor</a:t>
            </a:r>
          </a:p>
          <a:p>
            <a:endParaRPr lang="en-US" sz="1600" dirty="0">
              <a:solidFill>
                <a:srgbClr val="055A70"/>
              </a:solidFill>
              <a:latin typeface="Styrene A Regular" pitchFamily="50" charset="0"/>
            </a:endParaRPr>
          </a:p>
          <a:p>
            <a:pPr marL="285750" indent="-285750">
              <a:buFont typeface="Arial" panose="020B0604020202020204" pitchFamily="34" charset="0"/>
              <a:buChar char="•"/>
            </a:pPr>
            <a:r>
              <a:rPr lang="en-US" sz="1600" dirty="0">
                <a:solidFill>
                  <a:srgbClr val="055A70"/>
                </a:solidFill>
                <a:latin typeface="Styrene A Black" pitchFamily="50" charset="0"/>
              </a:rPr>
              <a:t>Email us at </a:t>
            </a:r>
            <a:r>
              <a:rPr lang="en-US" sz="1600" dirty="0">
                <a:solidFill>
                  <a:srgbClr val="055A70"/>
                </a:solidFill>
                <a:latin typeface="Styrene A Regular" pitchFamily="50" charset="0"/>
              </a:rPr>
              <a:t>planningservices@darebin.vic.gov.au</a:t>
            </a:r>
          </a:p>
          <a:p>
            <a:endParaRPr lang="en-US" sz="1600" dirty="0">
              <a:solidFill>
                <a:srgbClr val="055A70"/>
              </a:solidFill>
              <a:latin typeface="Styrene A Regular" pitchFamily="50" charset="0"/>
            </a:endParaRPr>
          </a:p>
          <a:p>
            <a:pPr marL="285750" indent="-285750">
              <a:buFont typeface="Arial" panose="020B0604020202020204" pitchFamily="34" charset="0"/>
              <a:buChar char="•"/>
            </a:pPr>
            <a:r>
              <a:rPr lang="en-US" sz="1600" dirty="0">
                <a:solidFill>
                  <a:srgbClr val="055A70"/>
                </a:solidFill>
                <a:latin typeface="Styrene A Black" pitchFamily="50" charset="0"/>
              </a:rPr>
              <a:t>Call Dominique Aloisio on 8470 8025 or Sophie Jordan on 8470 8461</a:t>
            </a:r>
            <a:endParaRPr lang="en-US" sz="1600" dirty="0">
              <a:solidFill>
                <a:srgbClr val="055A70"/>
              </a:solidFill>
              <a:latin typeface="Styrene A Regular" pitchFamily="50" charset="0"/>
            </a:endParaRPr>
          </a:p>
        </p:txBody>
      </p:sp>
    </p:spTree>
    <p:extLst>
      <p:ext uri="{BB962C8B-B14F-4D97-AF65-F5344CB8AC3E}">
        <p14:creationId xmlns:p14="http://schemas.microsoft.com/office/powerpoint/2010/main" val="959107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041CCC-FFB2-4663-9D66-359A78851F78}"/>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6BAB84E3-30AF-4B8D-B8E0-CC7A288B6A92}"/>
              </a:ext>
            </a:extLst>
          </p:cNvPr>
          <p:cNvSpPr/>
          <p:nvPr/>
        </p:nvSpPr>
        <p:spPr>
          <a:xfrm>
            <a:off x="8192" y="1161462"/>
            <a:ext cx="2913743" cy="2913743"/>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9" name="Title 1">
            <a:extLst>
              <a:ext uri="{FF2B5EF4-FFF2-40B4-BE49-F238E27FC236}">
                <a16:creationId xmlns:a16="http://schemas.microsoft.com/office/drawing/2014/main" id="{22F7CC16-2C8B-4E6B-B91F-204F2F95311A}"/>
              </a:ext>
            </a:extLst>
          </p:cNvPr>
          <p:cNvSpPr>
            <a:spLocks noGrp="1"/>
          </p:cNvSpPr>
          <p:nvPr>
            <p:ph type="title"/>
          </p:nvPr>
        </p:nvSpPr>
        <p:spPr>
          <a:xfrm>
            <a:off x="-223129" y="2252982"/>
            <a:ext cx="3376386" cy="926646"/>
          </a:xfrm>
        </p:spPr>
        <p:txBody>
          <a:bodyPr>
            <a:normAutofit fontScale="90000"/>
          </a:bodyPr>
          <a:lstStyle/>
          <a:p>
            <a:pPr algn="ctr"/>
            <a:r>
              <a:rPr lang="en-US" sz="4000" dirty="0">
                <a:solidFill>
                  <a:srgbClr val="F9A04A"/>
                </a:solidFill>
                <a:latin typeface="Styrene A Medium" pitchFamily="50" charset="0"/>
              </a:rPr>
              <a:t>Questions</a:t>
            </a:r>
            <a:br>
              <a:rPr lang="en-US" sz="4000" dirty="0">
                <a:solidFill>
                  <a:srgbClr val="F9A04A"/>
                </a:solidFill>
                <a:latin typeface="Styrene A Medium" pitchFamily="50" charset="0"/>
              </a:rPr>
            </a:br>
            <a:endParaRPr lang="en-AU" sz="4000" dirty="0">
              <a:solidFill>
                <a:srgbClr val="F9A04A"/>
              </a:solidFill>
              <a:latin typeface="Styrene A Medium" pitchFamily="50" charset="0"/>
            </a:endParaRPr>
          </a:p>
        </p:txBody>
      </p:sp>
      <p:sp>
        <p:nvSpPr>
          <p:cNvPr id="10" name="TextBox 9">
            <a:extLst>
              <a:ext uri="{FF2B5EF4-FFF2-40B4-BE49-F238E27FC236}">
                <a16:creationId xmlns:a16="http://schemas.microsoft.com/office/drawing/2014/main" id="{BCBE26F1-5B8A-4444-B841-02B53249BB5C}"/>
              </a:ext>
            </a:extLst>
          </p:cNvPr>
          <p:cNvSpPr txBox="1"/>
          <p:nvPr/>
        </p:nvSpPr>
        <p:spPr>
          <a:xfrm>
            <a:off x="3376386" y="181957"/>
            <a:ext cx="8487257" cy="6494085"/>
          </a:xfrm>
          <a:prstGeom prst="rect">
            <a:avLst/>
          </a:prstGeom>
          <a:noFill/>
        </p:spPr>
        <p:txBody>
          <a:bodyPr wrap="square">
            <a:spAutoFit/>
          </a:bodyPr>
          <a:lstStyle/>
          <a:p>
            <a:endParaRPr lang="en-US" sz="1600"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How will heritage properties be protected so they remain visible along Heidelberg Road?</a:t>
            </a:r>
          </a:p>
          <a:p>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Will Fairfield Park be protected from overshadowing in all season? and Why is there no protection of zoning opposite Fairfield Park?</a:t>
            </a: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Will the Heidelberg Rd bike lane remain separated from traffic?</a:t>
            </a: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What is the position of Council on the planning of underground carparks that enter/ exit directly onto Heidelberg Rd and the bicycle lane?</a:t>
            </a: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Will Westgarth St be protected from this development or will developers be permitted to push back their high-rise onto Westgarth St and its bicycle lanes?</a:t>
            </a: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Why weren’t the owner of properties listed for the heritage overlay contacted directly by the project team?</a:t>
            </a: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endParaRPr lang="en-US" sz="1600" b="1" dirty="0">
              <a:solidFill>
                <a:srgbClr val="055A70"/>
              </a:solidFill>
              <a:latin typeface="Styrene A Black" pitchFamily="50" charset="0"/>
            </a:endParaRPr>
          </a:p>
          <a:p>
            <a:pPr marL="285750" indent="-285750">
              <a:buFont typeface="Arial" panose="020B0604020202020204" pitchFamily="34" charset="0"/>
              <a:buChar char="•"/>
            </a:pPr>
            <a:r>
              <a:rPr lang="en-US" sz="1600" b="1" dirty="0">
                <a:solidFill>
                  <a:srgbClr val="055A70"/>
                </a:solidFill>
                <a:latin typeface="Styrene A Black" pitchFamily="50" charset="0"/>
              </a:rPr>
              <a:t>Parking and traffic in side streets</a:t>
            </a:r>
            <a:endParaRPr lang="en-US" sz="1600" dirty="0">
              <a:solidFill>
                <a:srgbClr val="055A70"/>
              </a:solidFill>
              <a:latin typeface="Styrene A Regular" pitchFamily="50" charset="0"/>
            </a:endParaRPr>
          </a:p>
        </p:txBody>
      </p:sp>
    </p:spTree>
    <p:extLst>
      <p:ext uri="{BB962C8B-B14F-4D97-AF65-F5344CB8AC3E}">
        <p14:creationId xmlns:p14="http://schemas.microsoft.com/office/powerpoint/2010/main" val="2718856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6BD061-0D53-4B87-B765-FCCBB876DD95}"/>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94F291EA-829F-47EC-98E3-7B1C34E7C843}"/>
              </a:ext>
            </a:extLst>
          </p:cNvPr>
          <p:cNvSpPr/>
          <p:nvPr/>
        </p:nvSpPr>
        <p:spPr>
          <a:xfrm>
            <a:off x="4329793" y="1795463"/>
            <a:ext cx="2913743" cy="2913743"/>
          </a:xfrm>
          <a:prstGeom prst="ellipse">
            <a:avLst/>
          </a:prstGeom>
          <a:solidFill>
            <a:srgbClr val="055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F4C825E3-0C8C-42A9-9950-6CD35C642EF6}"/>
              </a:ext>
            </a:extLst>
          </p:cNvPr>
          <p:cNvSpPr>
            <a:spLocks noGrp="1"/>
          </p:cNvSpPr>
          <p:nvPr>
            <p:ph type="title"/>
          </p:nvPr>
        </p:nvSpPr>
        <p:spPr>
          <a:xfrm>
            <a:off x="4098471" y="2789011"/>
            <a:ext cx="3376386" cy="926646"/>
          </a:xfrm>
        </p:spPr>
        <p:txBody>
          <a:bodyPr>
            <a:normAutofit/>
          </a:bodyPr>
          <a:lstStyle/>
          <a:p>
            <a:pPr algn="ctr"/>
            <a:r>
              <a:rPr lang="en-US" sz="4000" dirty="0">
                <a:solidFill>
                  <a:srgbClr val="F9A04A"/>
                </a:solidFill>
                <a:latin typeface="Styrene A Medium" pitchFamily="50" charset="0"/>
              </a:rPr>
              <a:t>Questions</a:t>
            </a:r>
            <a:endParaRPr lang="en-AU" sz="4000" dirty="0">
              <a:solidFill>
                <a:srgbClr val="F9A04A"/>
              </a:solidFill>
              <a:latin typeface="Styrene A Medium" pitchFamily="50" charset="0"/>
            </a:endParaRPr>
          </a:p>
        </p:txBody>
      </p:sp>
    </p:spTree>
    <p:extLst>
      <p:ext uri="{BB962C8B-B14F-4D97-AF65-F5344CB8AC3E}">
        <p14:creationId xmlns:p14="http://schemas.microsoft.com/office/powerpoint/2010/main" val="17978926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B041CCC-FFB2-4663-9D66-359A78851F78}"/>
              </a:ext>
            </a:extLst>
          </p:cNvPr>
          <p:cNvSpPr/>
          <p:nvPr/>
        </p:nvSpPr>
        <p:spPr>
          <a:xfrm>
            <a:off x="0" y="0"/>
            <a:ext cx="12192000" cy="68580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2">
            <a:extLst>
              <a:ext uri="{FF2B5EF4-FFF2-40B4-BE49-F238E27FC236}">
                <a16:creationId xmlns:a16="http://schemas.microsoft.com/office/drawing/2014/main" id="{7854D590-3872-4D2F-A394-84D95114AF07}"/>
              </a:ext>
            </a:extLst>
          </p:cNvPr>
          <p:cNvSpPr>
            <a:spLocks noGrp="1"/>
          </p:cNvSpPr>
          <p:nvPr>
            <p:ph type="title"/>
          </p:nvPr>
        </p:nvSpPr>
        <p:spPr/>
        <p:txBody>
          <a:bodyPr/>
          <a:lstStyle/>
          <a:p>
            <a:endParaRPr lang="en-AU"/>
          </a:p>
        </p:txBody>
      </p:sp>
    </p:spTree>
    <p:extLst>
      <p:ext uri="{BB962C8B-B14F-4D97-AF65-F5344CB8AC3E}">
        <p14:creationId xmlns:p14="http://schemas.microsoft.com/office/powerpoint/2010/main" val="14509321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8248801-F317-4E1F-9EBF-F599DC835A26}"/>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58EB030-7B2F-4098-8E17-14CB1EB2E70C}"/>
              </a:ext>
            </a:extLst>
          </p:cNvPr>
          <p:cNvSpPr>
            <a:spLocks noGrp="1"/>
          </p:cNvSpPr>
          <p:nvPr>
            <p:ph type="title"/>
          </p:nvPr>
        </p:nvSpPr>
        <p:spPr/>
        <p:txBody>
          <a:bodyPr>
            <a:normAutofit/>
          </a:bodyPr>
          <a:lstStyle/>
          <a:p>
            <a:r>
              <a:rPr lang="en-AU" sz="4000" i="0" u="none" strike="noStrike" baseline="0" dirty="0">
                <a:solidFill>
                  <a:srgbClr val="055A70"/>
                </a:solidFill>
                <a:latin typeface="Styrene A Medium" pitchFamily="50" charset="0"/>
              </a:rPr>
              <a:t>331-333 Heidelberg Road, Northcote </a:t>
            </a:r>
            <a:endParaRPr lang="en-AU" sz="8000" dirty="0">
              <a:solidFill>
                <a:srgbClr val="055A70"/>
              </a:solidFill>
              <a:latin typeface="Styrene A Medium" pitchFamily="50" charset="0"/>
            </a:endParaRPr>
          </a:p>
        </p:txBody>
      </p:sp>
      <p:pic>
        <p:nvPicPr>
          <p:cNvPr id="7" name="Picture 6" descr="A picture containing outdoor, sky, building, tree&#10;&#10;Description automatically generated">
            <a:extLst>
              <a:ext uri="{FF2B5EF4-FFF2-40B4-BE49-F238E27FC236}">
                <a16:creationId xmlns:a16="http://schemas.microsoft.com/office/drawing/2014/main" id="{FD38FF6C-ADBE-4266-90F9-394558A4F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041" y="1932214"/>
            <a:ext cx="5597239" cy="3497036"/>
          </a:xfrm>
          <a:prstGeom prst="rect">
            <a:avLst/>
          </a:prstGeom>
        </p:spPr>
      </p:pic>
      <p:pic>
        <p:nvPicPr>
          <p:cNvPr id="10" name="Picture 9" descr="A picture containing grass, way, road, highway&#10;&#10;Description automatically generated">
            <a:extLst>
              <a:ext uri="{FF2B5EF4-FFF2-40B4-BE49-F238E27FC236}">
                <a16:creationId xmlns:a16="http://schemas.microsoft.com/office/drawing/2014/main" id="{DD6B42C5-A4BB-4C80-AE65-588D9E9F1E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3607" y="1905453"/>
            <a:ext cx="4709822" cy="3526070"/>
          </a:xfrm>
          <a:prstGeom prst="rect">
            <a:avLst/>
          </a:prstGeom>
        </p:spPr>
      </p:pic>
      <p:sp>
        <p:nvSpPr>
          <p:cNvPr id="11" name="TextBox 10">
            <a:extLst>
              <a:ext uri="{FF2B5EF4-FFF2-40B4-BE49-F238E27FC236}">
                <a16:creationId xmlns:a16="http://schemas.microsoft.com/office/drawing/2014/main" id="{D0F9C6E4-396C-4541-9FCC-B4448804E2BC}"/>
              </a:ext>
            </a:extLst>
          </p:cNvPr>
          <p:cNvSpPr txBox="1"/>
          <p:nvPr/>
        </p:nvSpPr>
        <p:spPr>
          <a:xfrm>
            <a:off x="577041" y="5676349"/>
            <a:ext cx="4376057" cy="338554"/>
          </a:xfrm>
          <a:prstGeom prst="rect">
            <a:avLst/>
          </a:prstGeom>
          <a:noFill/>
        </p:spPr>
        <p:txBody>
          <a:bodyPr wrap="square" rtlCol="0">
            <a:spAutoFit/>
          </a:bodyPr>
          <a:lstStyle/>
          <a:p>
            <a:r>
              <a:rPr lang="en-AU" sz="1600" b="0" i="0" u="none" strike="noStrike" baseline="0" dirty="0">
                <a:solidFill>
                  <a:srgbClr val="055A70"/>
                </a:solidFill>
                <a:latin typeface="Styrene A Regular" pitchFamily="50" charset="0"/>
              </a:rPr>
              <a:t>331-333 Heidelberg Road, Northcote. </a:t>
            </a:r>
            <a:endParaRPr lang="en-AU" sz="1400" dirty="0">
              <a:solidFill>
                <a:srgbClr val="055A70"/>
              </a:solidFill>
              <a:latin typeface="Styrene A Regular" pitchFamily="50" charset="0"/>
            </a:endParaRPr>
          </a:p>
        </p:txBody>
      </p:sp>
      <p:sp>
        <p:nvSpPr>
          <p:cNvPr id="12" name="TextBox 11">
            <a:extLst>
              <a:ext uri="{FF2B5EF4-FFF2-40B4-BE49-F238E27FC236}">
                <a16:creationId xmlns:a16="http://schemas.microsoft.com/office/drawing/2014/main" id="{E8C5FDB7-6EEB-4B66-85FF-92298B995C77}"/>
              </a:ext>
            </a:extLst>
          </p:cNvPr>
          <p:cNvSpPr txBox="1"/>
          <p:nvPr/>
        </p:nvSpPr>
        <p:spPr>
          <a:xfrm>
            <a:off x="6393607" y="5659469"/>
            <a:ext cx="4376057"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A bird-eye view of 331-333 Heidelberg Road, Northcote. </a:t>
            </a:r>
            <a:endParaRPr lang="en-AU" sz="1400" dirty="0">
              <a:solidFill>
                <a:srgbClr val="055A70"/>
              </a:solidFill>
              <a:latin typeface="Styrene A Regular" pitchFamily="50" charset="0"/>
            </a:endParaRPr>
          </a:p>
        </p:txBody>
      </p:sp>
    </p:spTree>
    <p:extLst>
      <p:ext uri="{BB962C8B-B14F-4D97-AF65-F5344CB8AC3E}">
        <p14:creationId xmlns:p14="http://schemas.microsoft.com/office/powerpoint/2010/main" val="2186825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04ED609-15AE-4E03-A479-BBF922732396}"/>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45C9B3E1-DAFB-4B22-BC30-77C0A24ADA8E}"/>
              </a:ext>
            </a:extLst>
          </p:cNvPr>
          <p:cNvSpPr>
            <a:spLocks noGrp="1"/>
          </p:cNvSpPr>
          <p:nvPr>
            <p:ph type="title"/>
          </p:nvPr>
        </p:nvSpPr>
        <p:spPr/>
        <p:txBody>
          <a:bodyPr>
            <a:normAutofit/>
          </a:bodyPr>
          <a:lstStyle/>
          <a:p>
            <a:r>
              <a:rPr lang="en-AU" sz="4000" i="0" u="none" strike="noStrike" baseline="0" dirty="0">
                <a:solidFill>
                  <a:srgbClr val="055A70"/>
                </a:solidFill>
                <a:latin typeface="Styrene A Medium" pitchFamily="50" charset="0"/>
              </a:rPr>
              <a:t>441 Heidelberg Road, Fairfield </a:t>
            </a:r>
            <a:endParaRPr lang="en-AU" sz="8000" dirty="0">
              <a:solidFill>
                <a:srgbClr val="055A70"/>
              </a:solidFill>
              <a:latin typeface="Styrene A Medium" pitchFamily="50" charset="0"/>
            </a:endParaRPr>
          </a:p>
        </p:txBody>
      </p:sp>
      <p:pic>
        <p:nvPicPr>
          <p:cNvPr id="4" name="Picture 3" descr="A picture containing tree, outdoor, plant&#10;&#10;Description automatically generated">
            <a:extLst>
              <a:ext uri="{FF2B5EF4-FFF2-40B4-BE49-F238E27FC236}">
                <a16:creationId xmlns:a16="http://schemas.microsoft.com/office/drawing/2014/main" id="{6A603730-CBB0-4790-BB34-D951EFE808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8337" y="1881187"/>
            <a:ext cx="5153025" cy="3552825"/>
          </a:xfrm>
          <a:prstGeom prst="rect">
            <a:avLst/>
          </a:prstGeom>
        </p:spPr>
      </p:pic>
      <p:pic>
        <p:nvPicPr>
          <p:cNvPr id="6" name="Picture 5" descr="A picture containing tree, outdoor, building, street&#10;&#10;Description automatically generated">
            <a:extLst>
              <a:ext uri="{FF2B5EF4-FFF2-40B4-BE49-F238E27FC236}">
                <a16:creationId xmlns:a16="http://schemas.microsoft.com/office/drawing/2014/main" id="{C1088157-1DE0-441C-9871-CEB9A9EA0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881187"/>
            <a:ext cx="5380265" cy="3556953"/>
          </a:xfrm>
          <a:prstGeom prst="rect">
            <a:avLst/>
          </a:prstGeom>
        </p:spPr>
      </p:pic>
      <p:sp>
        <p:nvSpPr>
          <p:cNvPr id="8" name="TextBox 7">
            <a:extLst>
              <a:ext uri="{FF2B5EF4-FFF2-40B4-BE49-F238E27FC236}">
                <a16:creationId xmlns:a16="http://schemas.microsoft.com/office/drawing/2014/main" id="{5007F171-8E8F-4D8D-AEAE-AE4B89F61374}"/>
              </a:ext>
            </a:extLst>
          </p:cNvPr>
          <p:cNvSpPr txBox="1"/>
          <p:nvPr/>
        </p:nvSpPr>
        <p:spPr>
          <a:xfrm>
            <a:off x="577041" y="5676349"/>
            <a:ext cx="4963788"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East elevation of 441 Heidelberg Road, Fairfield. </a:t>
            </a:r>
            <a:endParaRPr lang="en-AU" sz="1200" dirty="0">
              <a:solidFill>
                <a:srgbClr val="055A70"/>
              </a:solidFill>
              <a:latin typeface="Styrene A Regular" pitchFamily="50" charset="0"/>
            </a:endParaRPr>
          </a:p>
        </p:txBody>
      </p:sp>
      <p:sp>
        <p:nvSpPr>
          <p:cNvPr id="9" name="TextBox 8">
            <a:extLst>
              <a:ext uri="{FF2B5EF4-FFF2-40B4-BE49-F238E27FC236}">
                <a16:creationId xmlns:a16="http://schemas.microsoft.com/office/drawing/2014/main" id="{BB954CF6-D23F-431B-9C8F-5AF2F9AAD130}"/>
              </a:ext>
            </a:extLst>
          </p:cNvPr>
          <p:cNvSpPr txBox="1"/>
          <p:nvPr/>
        </p:nvSpPr>
        <p:spPr>
          <a:xfrm>
            <a:off x="6393607" y="5659469"/>
            <a:ext cx="4960193"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South elevation of 441 Heidelberg Road, Fairfield. </a:t>
            </a:r>
            <a:endParaRPr lang="en-AU" sz="1200" dirty="0">
              <a:solidFill>
                <a:srgbClr val="055A70"/>
              </a:solidFill>
              <a:latin typeface="Styrene A Regular" pitchFamily="50" charset="0"/>
            </a:endParaRPr>
          </a:p>
        </p:txBody>
      </p:sp>
    </p:spTree>
    <p:extLst>
      <p:ext uri="{BB962C8B-B14F-4D97-AF65-F5344CB8AC3E}">
        <p14:creationId xmlns:p14="http://schemas.microsoft.com/office/powerpoint/2010/main" val="1511812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B37163-E372-429C-AFD0-56F40681F6D1}"/>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1B5EF218-C982-457F-875F-615A347EB4FA}"/>
              </a:ext>
            </a:extLst>
          </p:cNvPr>
          <p:cNvSpPr>
            <a:spLocks noGrp="1"/>
          </p:cNvSpPr>
          <p:nvPr>
            <p:ph type="title"/>
          </p:nvPr>
        </p:nvSpPr>
        <p:spPr/>
        <p:txBody>
          <a:bodyPr>
            <a:normAutofit/>
          </a:bodyPr>
          <a:lstStyle/>
          <a:p>
            <a:r>
              <a:rPr lang="en-AU" sz="4000" i="0" u="none" strike="noStrike" baseline="0" dirty="0">
                <a:solidFill>
                  <a:srgbClr val="055A70"/>
                </a:solidFill>
                <a:latin typeface="Styrene A Medium" pitchFamily="50" charset="0"/>
              </a:rPr>
              <a:t>521 Heidelberg Road, Alphington </a:t>
            </a:r>
            <a:endParaRPr lang="en-AU" sz="8000" dirty="0">
              <a:solidFill>
                <a:srgbClr val="055A70"/>
              </a:solidFill>
              <a:latin typeface="Styrene A Medium" pitchFamily="50" charset="0"/>
            </a:endParaRPr>
          </a:p>
        </p:txBody>
      </p:sp>
      <p:pic>
        <p:nvPicPr>
          <p:cNvPr id="6" name="Picture 5" descr="A white car parked in front of a house&#10;&#10;Description automatically generated with medium confidence">
            <a:extLst>
              <a:ext uri="{FF2B5EF4-FFF2-40B4-BE49-F238E27FC236}">
                <a16:creationId xmlns:a16="http://schemas.microsoft.com/office/drawing/2014/main" id="{DCB93111-7DA3-4F1A-90A7-21C24DFFCD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253343"/>
            <a:ext cx="5362575" cy="3200400"/>
          </a:xfrm>
          <a:prstGeom prst="rect">
            <a:avLst/>
          </a:prstGeom>
        </p:spPr>
      </p:pic>
      <p:pic>
        <p:nvPicPr>
          <p:cNvPr id="9" name="Picture 8" descr="A house with a car parked in front of it&#10;&#10;Description automatically generated with medium confidence">
            <a:extLst>
              <a:ext uri="{FF2B5EF4-FFF2-40B4-BE49-F238E27FC236}">
                <a16:creationId xmlns:a16="http://schemas.microsoft.com/office/drawing/2014/main" id="{3E2AF6D8-6093-463A-9AF6-3D5D580AFE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9093" y="2253343"/>
            <a:ext cx="4826272" cy="3200400"/>
          </a:xfrm>
          <a:prstGeom prst="rect">
            <a:avLst/>
          </a:prstGeom>
        </p:spPr>
      </p:pic>
      <p:sp>
        <p:nvSpPr>
          <p:cNvPr id="10" name="TextBox 9">
            <a:extLst>
              <a:ext uri="{FF2B5EF4-FFF2-40B4-BE49-F238E27FC236}">
                <a16:creationId xmlns:a16="http://schemas.microsoft.com/office/drawing/2014/main" id="{63A2BDCC-45B6-4BD3-947A-41E5B501E9AB}"/>
              </a:ext>
            </a:extLst>
          </p:cNvPr>
          <p:cNvSpPr txBox="1"/>
          <p:nvPr/>
        </p:nvSpPr>
        <p:spPr>
          <a:xfrm>
            <a:off x="834606" y="5659469"/>
            <a:ext cx="4963788" cy="584775"/>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Southern elevation of 521 Heidelberg Road, Alphington. </a:t>
            </a:r>
            <a:endParaRPr lang="en-AU" sz="1100" dirty="0">
              <a:solidFill>
                <a:srgbClr val="055A70"/>
              </a:solidFill>
              <a:latin typeface="Styrene A Regular" pitchFamily="50" charset="0"/>
            </a:endParaRPr>
          </a:p>
        </p:txBody>
      </p:sp>
      <p:sp>
        <p:nvSpPr>
          <p:cNvPr id="11" name="TextBox 10">
            <a:extLst>
              <a:ext uri="{FF2B5EF4-FFF2-40B4-BE49-F238E27FC236}">
                <a16:creationId xmlns:a16="http://schemas.microsoft.com/office/drawing/2014/main" id="{A8DF6F67-6CCE-4C01-9D46-0258C83FB24C}"/>
              </a:ext>
            </a:extLst>
          </p:cNvPr>
          <p:cNvSpPr txBox="1"/>
          <p:nvPr/>
        </p:nvSpPr>
        <p:spPr>
          <a:xfrm>
            <a:off x="6393607" y="5647481"/>
            <a:ext cx="4960193" cy="830997"/>
          </a:xfrm>
          <a:prstGeom prst="rect">
            <a:avLst/>
          </a:prstGeom>
          <a:noFill/>
        </p:spPr>
        <p:txBody>
          <a:bodyPr wrap="square" rtlCol="0">
            <a:spAutoFit/>
          </a:bodyPr>
          <a:lstStyle/>
          <a:p>
            <a:r>
              <a:rPr lang="en-US" sz="1600" b="0" i="0" u="none" strike="noStrike" baseline="0" dirty="0">
                <a:solidFill>
                  <a:srgbClr val="055A70"/>
                </a:solidFill>
                <a:latin typeface="Styrene A Regular" pitchFamily="50" charset="0"/>
              </a:rPr>
              <a:t>Southern elevation of 521 Heidelberg Road, Alphington in 2009 showing fenestration and second portico opening. </a:t>
            </a:r>
            <a:endParaRPr lang="en-AU" sz="1100" dirty="0">
              <a:solidFill>
                <a:srgbClr val="055A70"/>
              </a:solidFill>
              <a:latin typeface="Styrene A Regular" pitchFamily="50" charset="0"/>
            </a:endParaRPr>
          </a:p>
        </p:txBody>
      </p:sp>
    </p:spTree>
    <p:extLst>
      <p:ext uri="{BB962C8B-B14F-4D97-AF65-F5344CB8AC3E}">
        <p14:creationId xmlns:p14="http://schemas.microsoft.com/office/powerpoint/2010/main" val="175502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8A8B6BB-11F8-41F1-AB5C-490B228A3235}"/>
              </a:ext>
            </a:extLst>
          </p:cNvPr>
          <p:cNvSpPr/>
          <p:nvPr/>
        </p:nvSpPr>
        <p:spPr>
          <a:xfrm>
            <a:off x="0" y="0"/>
            <a:ext cx="12192000" cy="1600200"/>
          </a:xfrm>
          <a:prstGeom prst="rect">
            <a:avLst/>
          </a:prstGeom>
          <a:solidFill>
            <a:srgbClr val="6DB8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5E471295-A29C-43C5-BD3E-74FF957F4FB4}"/>
              </a:ext>
            </a:extLst>
          </p:cNvPr>
          <p:cNvSpPr>
            <a:spLocks noGrp="1"/>
          </p:cNvSpPr>
          <p:nvPr>
            <p:ph type="title"/>
          </p:nvPr>
        </p:nvSpPr>
        <p:spPr/>
        <p:txBody>
          <a:bodyPr>
            <a:normAutofit/>
          </a:bodyPr>
          <a:lstStyle/>
          <a:p>
            <a:r>
              <a:rPr lang="en-AU" sz="4000" i="0" u="none" strike="noStrike" baseline="0" dirty="0">
                <a:solidFill>
                  <a:srgbClr val="055A70"/>
                </a:solidFill>
                <a:latin typeface="Styrene A Medium" pitchFamily="50" charset="0"/>
              </a:rPr>
              <a:t>607 Heidelberg Road, Alphington </a:t>
            </a:r>
            <a:endParaRPr lang="en-AU" sz="8000" dirty="0">
              <a:solidFill>
                <a:srgbClr val="055A70"/>
              </a:solidFill>
              <a:latin typeface="Styrene A Medium" pitchFamily="50" charset="0"/>
            </a:endParaRPr>
          </a:p>
        </p:txBody>
      </p:sp>
      <p:pic>
        <p:nvPicPr>
          <p:cNvPr id="4" name="Picture 3" descr="A picture containing text, tree, outdoor, sky&#10;&#10;Description automatically generated">
            <a:extLst>
              <a:ext uri="{FF2B5EF4-FFF2-40B4-BE49-F238E27FC236}">
                <a16:creationId xmlns:a16="http://schemas.microsoft.com/office/drawing/2014/main" id="{6C9899BC-1F36-4632-AC85-7A931ED12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9832" y="2123394"/>
            <a:ext cx="5381625" cy="3581400"/>
          </a:xfrm>
          <a:prstGeom prst="rect">
            <a:avLst/>
          </a:prstGeom>
        </p:spPr>
      </p:pic>
      <p:pic>
        <p:nvPicPr>
          <p:cNvPr id="6" name="Picture 5" descr="A house with a tree in the front&#10;&#10;Description automatically generated with low confidence">
            <a:extLst>
              <a:ext uri="{FF2B5EF4-FFF2-40B4-BE49-F238E27FC236}">
                <a16:creationId xmlns:a16="http://schemas.microsoft.com/office/drawing/2014/main" id="{EB7815EE-B37A-45A0-B4FA-9F700A937072}"/>
              </a:ext>
            </a:extLst>
          </p:cNvPr>
          <p:cNvPicPr>
            <a:picLocks noChangeAspect="1"/>
          </p:cNvPicPr>
          <p:nvPr/>
        </p:nvPicPr>
        <p:blipFill rotWithShape="1">
          <a:blip r:embed="rId4">
            <a:extLst>
              <a:ext uri="{28A0092B-C50C-407E-A947-70E740481C1C}">
                <a14:useLocalDpi xmlns:a14="http://schemas.microsoft.com/office/drawing/2010/main" val="0"/>
              </a:ext>
            </a:extLst>
          </a:blip>
          <a:srcRect r="4423"/>
          <a:stretch/>
        </p:blipFill>
        <p:spPr>
          <a:xfrm>
            <a:off x="450543" y="2123394"/>
            <a:ext cx="5645458" cy="3581400"/>
          </a:xfrm>
          <a:prstGeom prst="rect">
            <a:avLst/>
          </a:prstGeom>
        </p:spPr>
      </p:pic>
      <p:sp>
        <p:nvSpPr>
          <p:cNvPr id="8" name="TextBox 7">
            <a:extLst>
              <a:ext uri="{FF2B5EF4-FFF2-40B4-BE49-F238E27FC236}">
                <a16:creationId xmlns:a16="http://schemas.microsoft.com/office/drawing/2014/main" id="{FCD59EBF-9995-417E-8CD6-054BA3494E72}"/>
              </a:ext>
            </a:extLst>
          </p:cNvPr>
          <p:cNvSpPr txBox="1"/>
          <p:nvPr/>
        </p:nvSpPr>
        <p:spPr>
          <a:xfrm>
            <a:off x="450543" y="5858656"/>
            <a:ext cx="4963788" cy="338554"/>
          </a:xfrm>
          <a:prstGeom prst="rect">
            <a:avLst/>
          </a:prstGeom>
          <a:noFill/>
        </p:spPr>
        <p:txBody>
          <a:bodyPr wrap="square" rtlCol="0">
            <a:spAutoFit/>
          </a:bodyPr>
          <a:lstStyle/>
          <a:p>
            <a:r>
              <a:rPr lang="en-AU" sz="1600" b="0" i="0" u="none" strike="noStrike" baseline="0" dirty="0">
                <a:solidFill>
                  <a:srgbClr val="055A70"/>
                </a:solidFill>
                <a:latin typeface="Styrene A Regular" pitchFamily="50" charset="0"/>
              </a:rPr>
              <a:t>607 Heidelberg Road, Alphington. </a:t>
            </a:r>
            <a:endParaRPr lang="en-AU" sz="1050" dirty="0">
              <a:solidFill>
                <a:srgbClr val="055A70"/>
              </a:solidFill>
              <a:latin typeface="Styrene A Regular" pitchFamily="50" charset="0"/>
            </a:endParaRPr>
          </a:p>
        </p:txBody>
      </p:sp>
      <p:sp>
        <p:nvSpPr>
          <p:cNvPr id="9" name="TextBox 8">
            <a:extLst>
              <a:ext uri="{FF2B5EF4-FFF2-40B4-BE49-F238E27FC236}">
                <a16:creationId xmlns:a16="http://schemas.microsoft.com/office/drawing/2014/main" id="{F74B707B-EF2D-41A4-9B12-8411CDFC8AF4}"/>
              </a:ext>
            </a:extLst>
          </p:cNvPr>
          <p:cNvSpPr txBox="1"/>
          <p:nvPr/>
        </p:nvSpPr>
        <p:spPr>
          <a:xfrm>
            <a:off x="6393607" y="5858656"/>
            <a:ext cx="4960193" cy="338554"/>
          </a:xfrm>
          <a:prstGeom prst="rect">
            <a:avLst/>
          </a:prstGeom>
          <a:noFill/>
        </p:spPr>
        <p:txBody>
          <a:bodyPr wrap="square" rtlCol="0">
            <a:spAutoFit/>
          </a:bodyPr>
          <a:lstStyle/>
          <a:p>
            <a:r>
              <a:rPr lang="en-AU" sz="1600" b="0" i="0" u="none" strike="noStrike" baseline="0" dirty="0">
                <a:solidFill>
                  <a:srgbClr val="055A70"/>
                </a:solidFill>
                <a:latin typeface="Styrene A Regular" pitchFamily="50" charset="0"/>
              </a:rPr>
              <a:t>607 Heidelberg Road, Alphington. </a:t>
            </a:r>
            <a:endParaRPr lang="en-AU" sz="1050" dirty="0">
              <a:solidFill>
                <a:srgbClr val="055A70"/>
              </a:solidFill>
              <a:latin typeface="Styrene A Regular" pitchFamily="50" charset="0"/>
            </a:endParaRPr>
          </a:p>
        </p:txBody>
      </p:sp>
    </p:spTree>
    <p:extLst>
      <p:ext uri="{BB962C8B-B14F-4D97-AF65-F5344CB8AC3E}">
        <p14:creationId xmlns:p14="http://schemas.microsoft.com/office/powerpoint/2010/main" val="27015356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5454</TotalTime>
  <Words>1966</Words>
  <Application>Microsoft Office PowerPoint</Application>
  <PresentationFormat>Widescreen</PresentationFormat>
  <Paragraphs>229</Paragraphs>
  <Slides>36</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Calibri</vt:lpstr>
      <vt:lpstr>Calibri Light</vt:lpstr>
      <vt:lpstr>Gotham Book</vt:lpstr>
      <vt:lpstr>Styrene A Black</vt:lpstr>
      <vt:lpstr>Styrene A Bold</vt:lpstr>
      <vt:lpstr>Styrene A Medium</vt:lpstr>
      <vt:lpstr>Styrene A Regular</vt:lpstr>
      <vt:lpstr>Office Theme</vt:lpstr>
      <vt:lpstr>Heidelberg Road Corridor Planning</vt:lpstr>
      <vt:lpstr>Acknowledgement of Country</vt:lpstr>
      <vt:lpstr>Purpose of tonight’s session</vt:lpstr>
      <vt:lpstr>Ground rules</vt:lpstr>
      <vt:lpstr>Agenda</vt:lpstr>
      <vt:lpstr>Tell us about yourself…</vt:lpstr>
      <vt:lpstr>Council Presentation</vt:lpstr>
      <vt:lpstr>PowerPoint Presentation</vt:lpstr>
      <vt:lpstr>PowerPoint Presentation</vt:lpstr>
      <vt:lpstr>Project Context</vt:lpstr>
      <vt:lpstr>Timeline</vt:lpstr>
      <vt:lpstr>Draft vision Statement</vt:lpstr>
      <vt:lpstr>PowerPoint Presentation</vt:lpstr>
      <vt:lpstr>Proposed Planning Response </vt:lpstr>
      <vt:lpstr>Support More Local Jobs -  Economics and Land Use Study</vt:lpstr>
      <vt:lpstr>Economics and Land Use Study</vt:lpstr>
      <vt:lpstr>Introduce Building Guidance and Controls</vt:lpstr>
      <vt:lpstr>Introduce Building Guidance and Controls</vt:lpstr>
      <vt:lpstr>PowerPoint Presentation</vt:lpstr>
      <vt:lpstr>PowerPoint Presentation</vt:lpstr>
      <vt:lpstr>Street wall to residential properties</vt:lpstr>
      <vt:lpstr>Protect Local Heritage – Heritage Study</vt:lpstr>
      <vt:lpstr>Process for identifying heritage properties </vt:lpstr>
      <vt:lpstr>Former hat mill complex at 159-179 Heidelberg Road, Northcote </vt:lpstr>
      <vt:lpstr>Church at 273-289 Heidelberg Road, Northcote </vt:lpstr>
      <vt:lpstr>Houses</vt:lpstr>
      <vt:lpstr>Proposed Planning Response – we want your feedback </vt:lpstr>
      <vt:lpstr>Wrap Up &amp; Next Steps</vt:lpstr>
      <vt:lpstr>Question Time</vt:lpstr>
      <vt:lpstr>Questions </vt:lpstr>
      <vt:lpstr>Questions</vt:lpstr>
      <vt:lpstr>PowerPoint Presentation</vt:lpstr>
      <vt:lpstr>331-333 Heidelberg Road, Northcote </vt:lpstr>
      <vt:lpstr>441 Heidelberg Road, Fairfield </vt:lpstr>
      <vt:lpstr>521 Heidelberg Road, Alphington </vt:lpstr>
      <vt:lpstr>607 Heidelberg Road, Alphington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Farrugia</dc:creator>
  <cp:lastModifiedBy>Dominique Aloisio</cp:lastModifiedBy>
  <cp:revision>179</cp:revision>
  <dcterms:created xsi:type="dcterms:W3CDTF">2021-07-02T00:18:00Z</dcterms:created>
  <dcterms:modified xsi:type="dcterms:W3CDTF">2021-07-22T02:06:52Z</dcterms:modified>
</cp:coreProperties>
</file>